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324" r:id="rId6"/>
    <p:sldId id="352" r:id="rId7"/>
    <p:sldId id="387" r:id="rId8"/>
    <p:sldId id="391" r:id="rId9"/>
    <p:sldId id="390" r:id="rId10"/>
    <p:sldId id="385" r:id="rId11"/>
    <p:sldId id="386" r:id="rId12"/>
    <p:sldId id="359" r:id="rId13"/>
    <p:sldId id="347" r:id="rId14"/>
    <p:sldId id="380" r:id="rId15"/>
    <p:sldId id="379" r:id="rId16"/>
    <p:sldId id="381" r:id="rId17"/>
    <p:sldId id="383" r:id="rId18"/>
    <p:sldId id="384" r:id="rId19"/>
    <p:sldId id="382" r:id="rId20"/>
    <p:sldId id="339" r:id="rId21"/>
    <p:sldId id="368" r:id="rId2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A. Lelie" initials="KAL" lastIdx="2" clrIdx="0">
    <p:extLst>
      <p:ext uri="{19B8F6BF-5375-455C-9EA6-DF929625EA0E}">
        <p15:presenceInfo xmlns:p15="http://schemas.microsoft.com/office/powerpoint/2012/main" userId="S::KLelie@tandmassociates.com::74d286d5-0585-441e-9f9d-34f7161481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74" autoAdjust="0"/>
    <p:restoredTop sz="93788" autoAdjust="0"/>
  </p:normalViewPr>
  <p:slideViewPr>
    <p:cSldViewPr snapToGrid="0">
      <p:cViewPr varScale="1">
        <p:scale>
          <a:sx n="83" d="100"/>
          <a:sy n="83" d="100"/>
        </p:scale>
        <p:origin x="67"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1718" y="-7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r>
            <a:rPr lang="en-US" sz="5400" dirty="0">
              <a:effectLst>
                <a:outerShdw blurRad="38100" dist="38100" dir="2700000" algn="tl">
                  <a:srgbClr val="000000">
                    <a:alpha val="43137"/>
                  </a:srgbClr>
                </a:outerShdw>
              </a:effectLst>
              <a:latin typeface="ScalaSans-Regular" panose="020B0503060101020103" pitchFamily="34" charset="0"/>
            </a:rPr>
            <a:t>0</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custLinFactNeighborX="49" custLinFactNeighborY="-3596">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pPr>
            <a:lnSpc>
              <a:spcPct val="100000"/>
            </a:lnSpc>
            <a:spcAft>
              <a:spcPts val="0"/>
            </a:spcAft>
          </a:pPr>
          <a:r>
            <a:rPr lang="en-US" sz="5400" dirty="0">
              <a:effectLst>
                <a:outerShdw blurRad="38100" dist="38100" dir="2700000" algn="tl">
                  <a:srgbClr val="000000">
                    <a:alpha val="43137"/>
                  </a:srgbClr>
                </a:outerShdw>
              </a:effectLst>
              <a:latin typeface="ScalaSans-Regular" panose="020B0503060101020103" pitchFamily="34" charset="0"/>
            </a:rPr>
            <a:t>23 RDP</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r>
            <a:rPr lang="en-US" sz="5400" dirty="0">
              <a:effectLst>
                <a:outerShdw blurRad="38100" dist="38100" dir="2700000" algn="tl">
                  <a:srgbClr val="000000">
                    <a:alpha val="43137"/>
                  </a:srgbClr>
                </a:outerShdw>
              </a:effectLst>
              <a:latin typeface="ScalaSans-Regular" panose="020B0503060101020103" pitchFamily="34" charset="0"/>
            </a:rPr>
            <a:t>71 RDP</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custLinFactNeighborX="-31651" custLinFactNeighborY="2952">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r>
            <a:rPr lang="en-US" sz="5400" dirty="0">
              <a:effectLst>
                <a:outerShdw blurRad="38100" dist="38100" dir="2700000" algn="tl">
                  <a:srgbClr val="000000">
                    <a:alpha val="43137"/>
                  </a:srgbClr>
                </a:outerShdw>
              </a:effectLst>
              <a:latin typeface="ScalaSans-Regular" panose="020B0503060101020103" pitchFamily="34" charset="0"/>
            </a:rPr>
            <a:t>0</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custLinFactNeighborX="49" custLinFactNeighborY="-3596">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pPr>
            <a:lnSpc>
              <a:spcPct val="100000"/>
            </a:lnSpc>
            <a:spcAft>
              <a:spcPts val="0"/>
            </a:spcAft>
          </a:pPr>
          <a:r>
            <a:rPr lang="en-US" sz="5400" dirty="0">
              <a:effectLst>
                <a:outerShdw blurRad="38100" dist="38100" dir="2700000" algn="tl">
                  <a:srgbClr val="000000">
                    <a:alpha val="43137"/>
                  </a:srgbClr>
                </a:outerShdw>
              </a:effectLst>
              <a:latin typeface="ScalaSans-Regular" panose="020B0503060101020103" pitchFamily="34" charset="0"/>
            </a:rPr>
            <a:t>23 RDP</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FDC33-B7AC-483A-9F72-3DC39F02EB8A}" type="doc">
      <dgm:prSet loTypeId="urn:microsoft.com/office/officeart/2005/8/layout/chevron1" loCatId="process" qsTypeId="urn:microsoft.com/office/officeart/2005/8/quickstyle/simple1" qsCatId="simple" csTypeId="urn:microsoft.com/office/officeart/2005/8/colors/accent1_2" csCatId="accent1" phldr="1"/>
      <dgm:spPr/>
    </dgm:pt>
    <dgm:pt modelId="{FFD7BDA2-685E-4710-8EAD-5656ECE480F5}">
      <dgm:prSet phldrT="[Text]" custT="1"/>
      <dgm:spPr>
        <a:solidFill>
          <a:schemeClr val="tx2">
            <a:lumMod val="50000"/>
          </a:schemeClr>
        </a:solidFill>
      </dgm:spPr>
      <dgm:t>
        <a:bodyPr/>
        <a:lstStyle/>
        <a:p>
          <a:r>
            <a:rPr lang="en-US" sz="5400" dirty="0">
              <a:effectLst>
                <a:outerShdw blurRad="38100" dist="38100" dir="2700000" algn="tl">
                  <a:srgbClr val="000000">
                    <a:alpha val="43137"/>
                  </a:srgbClr>
                </a:outerShdw>
              </a:effectLst>
              <a:latin typeface="ScalaSans-Regular" panose="020B0503060101020103" pitchFamily="34" charset="0"/>
            </a:rPr>
            <a:t>71 RDP</a:t>
          </a:r>
        </a:p>
      </dgm:t>
    </dgm:pt>
    <dgm:pt modelId="{1C937212-925F-46B0-BF21-2FAE668767AC}" type="parTrans" cxnId="{F133D01A-7F88-4A2D-8A1C-9754AE2C6612}">
      <dgm:prSet/>
      <dgm:spPr/>
      <dgm:t>
        <a:bodyPr/>
        <a:lstStyle/>
        <a:p>
          <a:endParaRPr lang="en-US">
            <a:effectLst>
              <a:outerShdw blurRad="38100" dist="38100" dir="2700000" algn="tl">
                <a:srgbClr val="000000">
                  <a:alpha val="43137"/>
                </a:srgbClr>
              </a:outerShdw>
            </a:effectLst>
          </a:endParaRPr>
        </a:p>
      </dgm:t>
    </dgm:pt>
    <dgm:pt modelId="{E1997A4B-9129-4DF9-99BD-51461CCA90A1}" type="sibTrans" cxnId="{F133D01A-7F88-4A2D-8A1C-9754AE2C6612}">
      <dgm:prSet/>
      <dgm:spPr/>
      <dgm:t>
        <a:bodyPr/>
        <a:lstStyle/>
        <a:p>
          <a:endParaRPr lang="en-US">
            <a:effectLst>
              <a:outerShdw blurRad="38100" dist="38100" dir="2700000" algn="tl">
                <a:srgbClr val="000000">
                  <a:alpha val="43137"/>
                </a:srgbClr>
              </a:outerShdw>
            </a:effectLst>
          </a:endParaRPr>
        </a:p>
      </dgm:t>
    </dgm:pt>
    <dgm:pt modelId="{C15A2B7C-00ED-4F2C-954A-F69718553E35}" type="pres">
      <dgm:prSet presAssocID="{6B9FDC33-B7AC-483A-9F72-3DC39F02EB8A}" presName="Name0" presStyleCnt="0">
        <dgm:presLayoutVars>
          <dgm:dir val="rev"/>
          <dgm:animLvl val="lvl"/>
          <dgm:resizeHandles val="exact"/>
        </dgm:presLayoutVars>
      </dgm:prSet>
      <dgm:spPr/>
    </dgm:pt>
    <dgm:pt modelId="{3F4D8A4A-82D9-4456-9B88-2FA419279372}" type="pres">
      <dgm:prSet presAssocID="{FFD7BDA2-685E-4710-8EAD-5656ECE480F5}" presName="parTxOnly" presStyleLbl="node1" presStyleIdx="0" presStyleCnt="1" custLinFactNeighborX="-31651" custLinFactNeighborY="2952">
        <dgm:presLayoutVars>
          <dgm:chMax val="0"/>
          <dgm:chPref val="0"/>
          <dgm:bulletEnabled val="1"/>
        </dgm:presLayoutVars>
      </dgm:prSet>
      <dgm:spPr/>
    </dgm:pt>
  </dgm:ptLst>
  <dgm:cxnLst>
    <dgm:cxn modelId="{F133D01A-7F88-4A2D-8A1C-9754AE2C6612}" srcId="{6B9FDC33-B7AC-483A-9F72-3DC39F02EB8A}" destId="{FFD7BDA2-685E-4710-8EAD-5656ECE480F5}" srcOrd="0" destOrd="0" parTransId="{1C937212-925F-46B0-BF21-2FAE668767AC}" sibTransId="{E1997A4B-9129-4DF9-99BD-51461CCA90A1}"/>
    <dgm:cxn modelId="{2C078195-B241-4297-AA9F-1C052E983FFA}" type="presOf" srcId="{6B9FDC33-B7AC-483A-9F72-3DC39F02EB8A}" destId="{C15A2B7C-00ED-4F2C-954A-F69718553E35}" srcOrd="0" destOrd="0" presId="urn:microsoft.com/office/officeart/2005/8/layout/chevron1"/>
    <dgm:cxn modelId="{C8CBFAFF-B0B6-4991-B786-AD656651355D}" type="presOf" srcId="{FFD7BDA2-685E-4710-8EAD-5656ECE480F5}" destId="{3F4D8A4A-82D9-4456-9B88-2FA419279372}" srcOrd="0" destOrd="0" presId="urn:microsoft.com/office/officeart/2005/8/layout/chevron1"/>
    <dgm:cxn modelId="{1A814279-5078-47E6-B545-1488C1BA4074}" type="presParOf" srcId="{C15A2B7C-00ED-4F2C-954A-F69718553E35}" destId="{3F4D8A4A-82D9-4456-9B88-2FA419279372}"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65314F-2138-4043-BEAD-00FACBF5AB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5E7EF-FC98-42C8-9531-34279BBCB0C1}">
      <dgm:prSet phldrT="[Text]" custT="1"/>
      <dgm:spPr/>
      <dgm:t>
        <a:bodyPr bIns="91440"/>
        <a:lstStyle/>
        <a:p>
          <a:r>
            <a:rPr lang="en-US" sz="3000" dirty="0">
              <a:solidFill>
                <a:schemeClr val="bg1"/>
              </a:solidFill>
              <a:effectLst>
                <a:outerShdw blurRad="38100" dist="38100" dir="2700000" algn="tl">
                  <a:srgbClr val="000000">
                    <a:alpha val="43137"/>
                  </a:srgbClr>
                </a:outerShdw>
              </a:effectLst>
            </a:rPr>
            <a:t>Affordable Home Sales Prices (Illustrative Low to Moderate)</a:t>
          </a:r>
        </a:p>
      </dgm:t>
    </dgm:pt>
    <dgm:pt modelId="{5B46068E-E502-481A-A988-767468AFA067}" type="parTrans" cxnId="{448F56C2-92DC-46A7-B0C8-BBDD3DDD7053}">
      <dgm:prSet/>
      <dgm:spPr/>
      <dgm:t>
        <a:bodyPr/>
        <a:lstStyle/>
        <a:p>
          <a:endParaRPr lang="en-US"/>
        </a:p>
      </dgm:t>
    </dgm:pt>
    <dgm:pt modelId="{1D107C0C-900F-4A7C-96ED-561B4BD534BC}" type="sibTrans" cxnId="{448F56C2-92DC-46A7-B0C8-BBDD3DDD7053}">
      <dgm:prSet/>
      <dgm:spPr/>
      <dgm:t>
        <a:bodyPr/>
        <a:lstStyle/>
        <a:p>
          <a:endParaRPr lang="en-US"/>
        </a:p>
      </dgm:t>
    </dgm:pt>
    <dgm:pt modelId="{1DB4DEEC-8BBE-4113-BEA0-C4D2A93D175D}">
      <dgm:prSet phldrT="[Text]" custT="1"/>
      <dgm:spPr/>
      <dgm:t>
        <a:bodyPr bIns="91440"/>
        <a:lstStyle/>
        <a:p>
          <a:r>
            <a:rPr lang="en-US" sz="3000" dirty="0">
              <a:solidFill>
                <a:schemeClr val="bg1"/>
              </a:solidFill>
              <a:effectLst>
                <a:outerShdw blurRad="38100" dist="38100" dir="2700000" algn="tl">
                  <a:srgbClr val="000000">
                    <a:alpha val="43137"/>
                  </a:srgbClr>
                </a:outerShdw>
              </a:effectLst>
            </a:rPr>
            <a:t>One-bedroom: $75,000 - $115,000</a:t>
          </a:r>
        </a:p>
      </dgm:t>
    </dgm:pt>
    <dgm:pt modelId="{0EB9B57A-021E-4D11-B08D-972AA309536A}" type="parTrans" cxnId="{DD4BF808-664F-4ACE-9A6D-4BAA700CCA86}">
      <dgm:prSet/>
      <dgm:spPr/>
      <dgm:t>
        <a:bodyPr/>
        <a:lstStyle/>
        <a:p>
          <a:endParaRPr lang="en-US"/>
        </a:p>
      </dgm:t>
    </dgm:pt>
    <dgm:pt modelId="{FAAD3322-ADBC-4472-AF5C-1B135E6A72B3}" type="sibTrans" cxnId="{DD4BF808-664F-4ACE-9A6D-4BAA700CCA86}">
      <dgm:prSet/>
      <dgm:spPr/>
      <dgm:t>
        <a:bodyPr/>
        <a:lstStyle/>
        <a:p>
          <a:endParaRPr lang="en-US"/>
        </a:p>
      </dgm:t>
    </dgm:pt>
    <dgm:pt modelId="{5293A87F-0626-4917-BF10-4014538679D8}">
      <dgm:prSet phldrT="[Text]" custT="1"/>
      <dgm:spPr/>
      <dgm:t>
        <a:bodyPr bIns="91440"/>
        <a:lstStyle/>
        <a:p>
          <a:r>
            <a:rPr lang="en-US" sz="3000" dirty="0">
              <a:solidFill>
                <a:schemeClr val="bg1"/>
              </a:solidFill>
              <a:effectLst>
                <a:outerShdw blurRad="38100" dist="38100" dir="2700000" algn="tl">
                  <a:srgbClr val="000000">
                    <a:alpha val="43137"/>
                  </a:srgbClr>
                </a:outerShdw>
              </a:effectLst>
            </a:rPr>
            <a:t>Two-bedroom: $91,000 - $138,000</a:t>
          </a:r>
        </a:p>
      </dgm:t>
    </dgm:pt>
    <dgm:pt modelId="{8EF95AD0-066C-4C8A-9070-C37C3D73F53E}" type="parTrans" cxnId="{54BDBEF6-9F0A-4D5D-A7FB-25A498636BB4}">
      <dgm:prSet/>
      <dgm:spPr/>
      <dgm:t>
        <a:bodyPr/>
        <a:lstStyle/>
        <a:p>
          <a:endParaRPr lang="en-US"/>
        </a:p>
      </dgm:t>
    </dgm:pt>
    <dgm:pt modelId="{8DE100C4-B503-41E1-A019-A4F2C49B079F}" type="sibTrans" cxnId="{54BDBEF6-9F0A-4D5D-A7FB-25A498636BB4}">
      <dgm:prSet/>
      <dgm:spPr/>
      <dgm:t>
        <a:bodyPr/>
        <a:lstStyle/>
        <a:p>
          <a:endParaRPr lang="en-US"/>
        </a:p>
      </dgm:t>
    </dgm:pt>
    <dgm:pt modelId="{4A506607-3901-4F59-9875-9451622C52E2}">
      <dgm:prSet phldrT="[Text]" custT="1"/>
      <dgm:spPr/>
      <dgm:t>
        <a:bodyPr bIns="91440"/>
        <a:lstStyle/>
        <a:p>
          <a:r>
            <a:rPr lang="en-US" sz="3000" dirty="0">
              <a:solidFill>
                <a:schemeClr val="bg1"/>
              </a:solidFill>
              <a:effectLst>
                <a:outerShdw blurRad="38100" dist="38100" dir="2700000" algn="tl">
                  <a:srgbClr val="000000">
                    <a:alpha val="43137"/>
                  </a:srgbClr>
                </a:outerShdw>
              </a:effectLst>
            </a:rPr>
            <a:t>Three-bedroom: $104,000 - $159,000</a:t>
          </a:r>
        </a:p>
      </dgm:t>
    </dgm:pt>
    <dgm:pt modelId="{E30A7502-3069-4AB7-99BB-4407BDE146AA}" type="parTrans" cxnId="{4E284D80-8B26-40A3-ADE9-B039401E8555}">
      <dgm:prSet/>
      <dgm:spPr/>
      <dgm:t>
        <a:bodyPr/>
        <a:lstStyle/>
        <a:p>
          <a:endParaRPr lang="en-US"/>
        </a:p>
      </dgm:t>
    </dgm:pt>
    <dgm:pt modelId="{A009E8B6-6AE7-4866-A5A0-AA23BFBE6EBD}" type="sibTrans" cxnId="{4E284D80-8B26-40A3-ADE9-B039401E8555}">
      <dgm:prSet/>
      <dgm:spPr/>
      <dgm:t>
        <a:bodyPr/>
        <a:lstStyle/>
        <a:p>
          <a:endParaRPr lang="en-US"/>
        </a:p>
      </dgm:t>
    </dgm:pt>
    <dgm:pt modelId="{2811A350-94D6-4B5E-83BC-6177BED57FF0}">
      <dgm:prSet phldrT="[Text]" custT="1"/>
      <dgm:spPr/>
      <dgm:t>
        <a:bodyPr bIns="91440"/>
        <a:lstStyle/>
        <a:p>
          <a:r>
            <a:rPr lang="en-US" sz="3000" dirty="0">
              <a:solidFill>
                <a:schemeClr val="bg1"/>
              </a:solidFill>
              <a:effectLst>
                <a:outerShdw blurRad="38100" dist="38100" dir="2700000" algn="tl">
                  <a:srgbClr val="000000">
                    <a:alpha val="43137"/>
                  </a:srgbClr>
                </a:outerShdw>
              </a:effectLst>
            </a:rPr>
            <a:t>Affordable Rents (Illustrative Very Low to Moderate)</a:t>
          </a:r>
        </a:p>
      </dgm:t>
    </dgm:pt>
    <dgm:pt modelId="{964F3758-B79D-442A-A62B-98ACD0F5FA13}" type="parTrans" cxnId="{13AD147F-39BF-454E-9226-99AB9793F495}">
      <dgm:prSet/>
      <dgm:spPr/>
      <dgm:t>
        <a:bodyPr/>
        <a:lstStyle/>
        <a:p>
          <a:endParaRPr lang="en-US"/>
        </a:p>
      </dgm:t>
    </dgm:pt>
    <dgm:pt modelId="{A506D6E5-CD6C-4A6C-B827-8D08E0C85452}" type="sibTrans" cxnId="{13AD147F-39BF-454E-9226-99AB9793F495}">
      <dgm:prSet/>
      <dgm:spPr/>
      <dgm:t>
        <a:bodyPr/>
        <a:lstStyle/>
        <a:p>
          <a:endParaRPr lang="en-US"/>
        </a:p>
      </dgm:t>
    </dgm:pt>
    <dgm:pt modelId="{C1C0A0A0-DF93-43CC-9508-2014FC8030E5}">
      <dgm:prSet phldrT="[Text]" custT="1"/>
      <dgm:spPr/>
      <dgm:t>
        <a:bodyPr bIns="91440"/>
        <a:lstStyle/>
        <a:p>
          <a:r>
            <a:rPr lang="en-US" sz="3000" dirty="0">
              <a:solidFill>
                <a:schemeClr val="bg1"/>
              </a:solidFill>
              <a:effectLst>
                <a:outerShdw blurRad="38100" dist="38100" dir="2700000" algn="tl">
                  <a:srgbClr val="000000">
                    <a:alpha val="43137"/>
                  </a:srgbClr>
                </a:outerShdw>
              </a:effectLst>
            </a:rPr>
            <a:t>One-bedroom: $600 - $1,195</a:t>
          </a:r>
        </a:p>
      </dgm:t>
    </dgm:pt>
    <dgm:pt modelId="{40F070F3-4065-488A-B131-C0D491DA6B48}" type="parTrans" cxnId="{4354570C-5E5E-44C3-B108-B5B531A4B802}">
      <dgm:prSet/>
      <dgm:spPr/>
      <dgm:t>
        <a:bodyPr/>
        <a:lstStyle/>
        <a:p>
          <a:endParaRPr lang="en-US"/>
        </a:p>
      </dgm:t>
    </dgm:pt>
    <dgm:pt modelId="{902537A3-C0AB-4FB9-BF01-3083F5E6A289}" type="sibTrans" cxnId="{4354570C-5E5E-44C3-B108-B5B531A4B802}">
      <dgm:prSet/>
      <dgm:spPr/>
      <dgm:t>
        <a:bodyPr/>
        <a:lstStyle/>
        <a:p>
          <a:endParaRPr lang="en-US"/>
        </a:p>
      </dgm:t>
    </dgm:pt>
    <dgm:pt modelId="{E6D49192-2278-4717-A3BC-573CB10101CD}">
      <dgm:prSet phldrT="[Text]" custT="1"/>
      <dgm:spPr/>
      <dgm:t>
        <a:bodyPr bIns="91440"/>
        <a:lstStyle/>
        <a:p>
          <a:r>
            <a:rPr lang="en-US" sz="3000" dirty="0">
              <a:solidFill>
                <a:schemeClr val="bg1"/>
              </a:solidFill>
              <a:effectLst>
                <a:outerShdw blurRad="38100" dist="38100" dir="2700000" algn="tl">
                  <a:srgbClr val="000000">
                    <a:alpha val="43137"/>
                  </a:srgbClr>
                </a:outerShdw>
              </a:effectLst>
            </a:rPr>
            <a:t>Two-bedroom: $1,090 - $1,430</a:t>
          </a:r>
        </a:p>
      </dgm:t>
    </dgm:pt>
    <dgm:pt modelId="{7C9EA15E-F6B2-4F1A-9F0D-07430C6D4ABC}" type="parTrans" cxnId="{B1BDF060-C429-4623-9388-5F76046AE261}">
      <dgm:prSet/>
      <dgm:spPr/>
      <dgm:t>
        <a:bodyPr/>
        <a:lstStyle/>
        <a:p>
          <a:endParaRPr lang="en-US"/>
        </a:p>
      </dgm:t>
    </dgm:pt>
    <dgm:pt modelId="{C33F8081-C6A3-48E5-A234-E9C0B6874D6B}" type="sibTrans" cxnId="{B1BDF060-C429-4623-9388-5F76046AE261}">
      <dgm:prSet/>
      <dgm:spPr/>
      <dgm:t>
        <a:bodyPr/>
        <a:lstStyle/>
        <a:p>
          <a:endParaRPr lang="en-US"/>
        </a:p>
      </dgm:t>
    </dgm:pt>
    <dgm:pt modelId="{0D76F7B0-8517-4136-A3E6-BB496C8FDDD5}">
      <dgm:prSet phldrT="[Text]" custT="1"/>
      <dgm:spPr/>
      <dgm:t>
        <a:bodyPr bIns="91440"/>
        <a:lstStyle/>
        <a:p>
          <a:r>
            <a:rPr lang="en-US" sz="3000" dirty="0">
              <a:solidFill>
                <a:schemeClr val="bg1"/>
              </a:solidFill>
              <a:effectLst>
                <a:outerShdw blurRad="38100" dist="38100" dir="2700000" algn="tl">
                  <a:srgbClr val="000000">
                    <a:alpha val="43137"/>
                  </a:srgbClr>
                </a:outerShdw>
              </a:effectLst>
            </a:rPr>
            <a:t>Three-bedroom: $1,271 - $1,650</a:t>
          </a:r>
        </a:p>
      </dgm:t>
    </dgm:pt>
    <dgm:pt modelId="{78BE1CD2-BF82-4CD6-8080-8A794AF7965E}" type="parTrans" cxnId="{767381C0-127B-4EB4-9D5C-E2120C9D086D}">
      <dgm:prSet/>
      <dgm:spPr/>
      <dgm:t>
        <a:bodyPr/>
        <a:lstStyle/>
        <a:p>
          <a:endParaRPr lang="en-US"/>
        </a:p>
      </dgm:t>
    </dgm:pt>
    <dgm:pt modelId="{9CD42A03-C721-4562-8F87-4ED87ECE09A7}" type="sibTrans" cxnId="{767381C0-127B-4EB4-9D5C-E2120C9D086D}">
      <dgm:prSet/>
      <dgm:spPr/>
      <dgm:t>
        <a:bodyPr/>
        <a:lstStyle/>
        <a:p>
          <a:endParaRPr lang="en-US"/>
        </a:p>
      </dgm:t>
    </dgm:pt>
    <dgm:pt modelId="{3F7A20B8-6DF9-40CB-8B04-81CC8A1BE069}" type="pres">
      <dgm:prSet presAssocID="{BE65314F-2138-4043-BEAD-00FACBF5AB46}" presName="linear" presStyleCnt="0">
        <dgm:presLayoutVars>
          <dgm:animLvl val="lvl"/>
          <dgm:resizeHandles val="exact"/>
        </dgm:presLayoutVars>
      </dgm:prSet>
      <dgm:spPr/>
    </dgm:pt>
    <dgm:pt modelId="{45589B87-AE91-4E10-9859-3BB5AE03850C}" type="pres">
      <dgm:prSet presAssocID="{ADE5E7EF-FC98-42C8-9531-34279BBCB0C1}" presName="parentText" presStyleLbl="node1" presStyleIdx="0" presStyleCnt="2" custScaleY="75148" custLinFactY="-57074" custLinFactNeighborY="-100000">
        <dgm:presLayoutVars>
          <dgm:chMax val="0"/>
          <dgm:bulletEnabled val="1"/>
        </dgm:presLayoutVars>
      </dgm:prSet>
      <dgm:spPr/>
    </dgm:pt>
    <dgm:pt modelId="{6A9CB523-E969-4130-920F-221CA7BBE3FB}" type="pres">
      <dgm:prSet presAssocID="{ADE5E7EF-FC98-42C8-9531-34279BBCB0C1}" presName="childText" presStyleLbl="revTx" presStyleIdx="0" presStyleCnt="2">
        <dgm:presLayoutVars>
          <dgm:bulletEnabled val="1"/>
        </dgm:presLayoutVars>
      </dgm:prSet>
      <dgm:spPr/>
    </dgm:pt>
    <dgm:pt modelId="{6C5AC92A-B645-4600-8451-9D4C8550CB13}" type="pres">
      <dgm:prSet presAssocID="{2811A350-94D6-4B5E-83BC-6177BED57FF0}" presName="parentText" presStyleLbl="node1" presStyleIdx="1" presStyleCnt="2">
        <dgm:presLayoutVars>
          <dgm:chMax val="0"/>
          <dgm:bulletEnabled val="1"/>
        </dgm:presLayoutVars>
      </dgm:prSet>
      <dgm:spPr/>
    </dgm:pt>
    <dgm:pt modelId="{86E33738-D1A4-4D87-BFE2-2D040965FB5E}" type="pres">
      <dgm:prSet presAssocID="{2811A350-94D6-4B5E-83BC-6177BED57FF0}" presName="childText" presStyleLbl="revTx" presStyleIdx="1" presStyleCnt="2">
        <dgm:presLayoutVars>
          <dgm:bulletEnabled val="1"/>
        </dgm:presLayoutVars>
      </dgm:prSet>
      <dgm:spPr/>
    </dgm:pt>
  </dgm:ptLst>
  <dgm:cxnLst>
    <dgm:cxn modelId="{DD4BF808-664F-4ACE-9A6D-4BAA700CCA86}" srcId="{ADE5E7EF-FC98-42C8-9531-34279BBCB0C1}" destId="{1DB4DEEC-8BBE-4113-BEA0-C4D2A93D175D}" srcOrd="0" destOrd="0" parTransId="{0EB9B57A-021E-4D11-B08D-972AA309536A}" sibTransId="{FAAD3322-ADBC-4472-AF5C-1B135E6A72B3}"/>
    <dgm:cxn modelId="{4354570C-5E5E-44C3-B108-B5B531A4B802}" srcId="{2811A350-94D6-4B5E-83BC-6177BED57FF0}" destId="{C1C0A0A0-DF93-43CC-9508-2014FC8030E5}" srcOrd="0" destOrd="0" parTransId="{40F070F3-4065-488A-B131-C0D491DA6B48}" sibTransId="{902537A3-C0AB-4FB9-BF01-3083F5E6A289}"/>
    <dgm:cxn modelId="{B5B8DE0F-D71F-4580-82C1-7C95C58C5A97}" type="presOf" srcId="{BE65314F-2138-4043-BEAD-00FACBF5AB46}" destId="{3F7A20B8-6DF9-40CB-8B04-81CC8A1BE069}" srcOrd="0" destOrd="0" presId="urn:microsoft.com/office/officeart/2005/8/layout/vList2"/>
    <dgm:cxn modelId="{B1BDF060-C429-4623-9388-5F76046AE261}" srcId="{2811A350-94D6-4B5E-83BC-6177BED57FF0}" destId="{E6D49192-2278-4717-A3BC-573CB10101CD}" srcOrd="1" destOrd="0" parTransId="{7C9EA15E-F6B2-4F1A-9F0D-07430C6D4ABC}" sibTransId="{C33F8081-C6A3-48E5-A234-E9C0B6874D6B}"/>
    <dgm:cxn modelId="{F5A8C84C-5A65-4E03-B5D8-3E3CCD15457A}" type="presOf" srcId="{0D76F7B0-8517-4136-A3E6-BB496C8FDDD5}" destId="{86E33738-D1A4-4D87-BFE2-2D040965FB5E}" srcOrd="0" destOrd="2" presId="urn:microsoft.com/office/officeart/2005/8/layout/vList2"/>
    <dgm:cxn modelId="{C454917D-E023-4CF9-8207-3A31E5E15239}" type="presOf" srcId="{E6D49192-2278-4717-A3BC-573CB10101CD}" destId="{86E33738-D1A4-4D87-BFE2-2D040965FB5E}" srcOrd="0" destOrd="1" presId="urn:microsoft.com/office/officeart/2005/8/layout/vList2"/>
    <dgm:cxn modelId="{13AD147F-39BF-454E-9226-99AB9793F495}" srcId="{BE65314F-2138-4043-BEAD-00FACBF5AB46}" destId="{2811A350-94D6-4B5E-83BC-6177BED57FF0}" srcOrd="1" destOrd="0" parTransId="{964F3758-B79D-442A-A62B-98ACD0F5FA13}" sibTransId="{A506D6E5-CD6C-4A6C-B827-8D08E0C85452}"/>
    <dgm:cxn modelId="{4E284D80-8B26-40A3-ADE9-B039401E8555}" srcId="{ADE5E7EF-FC98-42C8-9531-34279BBCB0C1}" destId="{4A506607-3901-4F59-9875-9451622C52E2}" srcOrd="2" destOrd="0" parTransId="{E30A7502-3069-4AB7-99BB-4407BDE146AA}" sibTransId="{A009E8B6-6AE7-4866-A5A0-AA23BFBE6EBD}"/>
    <dgm:cxn modelId="{69421C88-E120-4F69-B0D6-BEB088832F1C}" type="presOf" srcId="{C1C0A0A0-DF93-43CC-9508-2014FC8030E5}" destId="{86E33738-D1A4-4D87-BFE2-2D040965FB5E}" srcOrd="0" destOrd="0" presId="urn:microsoft.com/office/officeart/2005/8/layout/vList2"/>
    <dgm:cxn modelId="{4BDDBEAC-3ECB-48B7-B631-DA2665677A5F}" type="presOf" srcId="{4A506607-3901-4F59-9875-9451622C52E2}" destId="{6A9CB523-E969-4130-920F-221CA7BBE3FB}" srcOrd="0" destOrd="2" presId="urn:microsoft.com/office/officeart/2005/8/layout/vList2"/>
    <dgm:cxn modelId="{3AC1DCB2-EF82-45EA-B433-E3E2F8FEA938}" type="presOf" srcId="{ADE5E7EF-FC98-42C8-9531-34279BBCB0C1}" destId="{45589B87-AE91-4E10-9859-3BB5AE03850C}" srcOrd="0" destOrd="0" presId="urn:microsoft.com/office/officeart/2005/8/layout/vList2"/>
    <dgm:cxn modelId="{767381C0-127B-4EB4-9D5C-E2120C9D086D}" srcId="{2811A350-94D6-4B5E-83BC-6177BED57FF0}" destId="{0D76F7B0-8517-4136-A3E6-BB496C8FDDD5}" srcOrd="2" destOrd="0" parTransId="{78BE1CD2-BF82-4CD6-8080-8A794AF7965E}" sibTransId="{9CD42A03-C721-4562-8F87-4ED87ECE09A7}"/>
    <dgm:cxn modelId="{448F56C2-92DC-46A7-B0C8-BBDD3DDD7053}" srcId="{BE65314F-2138-4043-BEAD-00FACBF5AB46}" destId="{ADE5E7EF-FC98-42C8-9531-34279BBCB0C1}" srcOrd="0" destOrd="0" parTransId="{5B46068E-E502-481A-A988-767468AFA067}" sibTransId="{1D107C0C-900F-4A7C-96ED-561B4BD534BC}"/>
    <dgm:cxn modelId="{297182D9-9073-47AF-8486-82A05E66A76B}" type="presOf" srcId="{2811A350-94D6-4B5E-83BC-6177BED57FF0}" destId="{6C5AC92A-B645-4600-8451-9D4C8550CB13}" srcOrd="0" destOrd="0" presId="urn:microsoft.com/office/officeart/2005/8/layout/vList2"/>
    <dgm:cxn modelId="{7EE1A1E0-9209-49EC-9732-27F21B0BAB6B}" type="presOf" srcId="{5293A87F-0626-4917-BF10-4014538679D8}" destId="{6A9CB523-E969-4130-920F-221CA7BBE3FB}" srcOrd="0" destOrd="1" presId="urn:microsoft.com/office/officeart/2005/8/layout/vList2"/>
    <dgm:cxn modelId="{6DFCEBE1-069B-4387-88BA-A0A030DAB9A4}" type="presOf" srcId="{1DB4DEEC-8BBE-4113-BEA0-C4D2A93D175D}" destId="{6A9CB523-E969-4130-920F-221CA7BBE3FB}" srcOrd="0" destOrd="0" presId="urn:microsoft.com/office/officeart/2005/8/layout/vList2"/>
    <dgm:cxn modelId="{54BDBEF6-9F0A-4D5D-A7FB-25A498636BB4}" srcId="{ADE5E7EF-FC98-42C8-9531-34279BBCB0C1}" destId="{5293A87F-0626-4917-BF10-4014538679D8}" srcOrd="1" destOrd="0" parTransId="{8EF95AD0-066C-4C8A-9070-C37C3D73F53E}" sibTransId="{8DE100C4-B503-41E1-A019-A4F2C49B079F}"/>
    <dgm:cxn modelId="{AE6CA82C-6A72-4FC3-9DB9-C687CEC5449D}" type="presParOf" srcId="{3F7A20B8-6DF9-40CB-8B04-81CC8A1BE069}" destId="{45589B87-AE91-4E10-9859-3BB5AE03850C}" srcOrd="0" destOrd="0" presId="urn:microsoft.com/office/officeart/2005/8/layout/vList2"/>
    <dgm:cxn modelId="{0A3146C3-3CF5-453B-9B40-D13176C6A89D}" type="presParOf" srcId="{3F7A20B8-6DF9-40CB-8B04-81CC8A1BE069}" destId="{6A9CB523-E969-4130-920F-221CA7BBE3FB}" srcOrd="1" destOrd="0" presId="urn:microsoft.com/office/officeart/2005/8/layout/vList2"/>
    <dgm:cxn modelId="{A14B27D8-6FE1-41EA-AFE1-149B5828B79F}" type="presParOf" srcId="{3F7A20B8-6DF9-40CB-8B04-81CC8A1BE069}" destId="{6C5AC92A-B645-4600-8451-9D4C8550CB13}" srcOrd="2" destOrd="0" presId="urn:microsoft.com/office/officeart/2005/8/layout/vList2"/>
    <dgm:cxn modelId="{11F7931A-7F6D-44C3-9B72-763E62D65DAC}" type="presParOf" srcId="{3F7A20B8-6DF9-40CB-8B04-81CC8A1BE069}" destId="{86E33738-D1A4-4D87-BFE2-2D040965FB5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FDB936-3176-4031-9E73-4D984035A666}" type="doc">
      <dgm:prSet loTypeId="urn:microsoft.com/office/officeart/2016/7/layout/RepeatingBendingProcessNew" loCatId="process" qsTypeId="urn:microsoft.com/office/officeart/2005/8/quickstyle/simple4" qsCatId="simple" csTypeId="urn:microsoft.com/office/officeart/2005/8/colors/accent6_2" csCatId="accent6" phldr="1"/>
      <dgm:spPr/>
      <dgm:t>
        <a:bodyPr/>
        <a:lstStyle/>
        <a:p>
          <a:endParaRPr lang="en-US"/>
        </a:p>
      </dgm:t>
    </dgm:pt>
    <dgm:pt modelId="{338A8994-72A6-4CBC-A751-E5D51035694F}">
      <dgm:prSet/>
      <dgm:spPr/>
      <dgm:t>
        <a:bodyPr/>
        <a:lstStyle/>
        <a:p>
          <a:r>
            <a:rPr lang="en-US"/>
            <a:t>What?</a:t>
          </a:r>
        </a:p>
      </dgm:t>
    </dgm:pt>
    <dgm:pt modelId="{EDD291D6-A2A7-453D-A93D-275DB4EBABE6}" type="parTrans" cxnId="{0BFD093B-00F0-4AF2-BD88-2B9E3E8BCE56}">
      <dgm:prSet/>
      <dgm:spPr/>
      <dgm:t>
        <a:bodyPr/>
        <a:lstStyle/>
        <a:p>
          <a:endParaRPr lang="en-US"/>
        </a:p>
      </dgm:t>
    </dgm:pt>
    <dgm:pt modelId="{B23B6BD4-F355-47B9-910B-0CC07480216F}" type="sibTrans" cxnId="{0BFD093B-00F0-4AF2-BD88-2B9E3E8BCE56}">
      <dgm:prSet/>
      <dgm:spPr/>
      <dgm:t>
        <a:bodyPr/>
        <a:lstStyle/>
        <a:p>
          <a:endParaRPr lang="en-US"/>
        </a:p>
      </dgm:t>
    </dgm:pt>
    <dgm:pt modelId="{28669768-F6D1-41FE-AC56-E5AF90A2C794}">
      <dgm:prSet/>
      <dgm:spPr/>
      <dgm:t>
        <a:bodyPr/>
        <a:lstStyle/>
        <a:p>
          <a:r>
            <a:rPr lang="en-US" dirty="0"/>
            <a:t>100% of units in project are affordable to low- and moderate- income families</a:t>
          </a:r>
        </a:p>
      </dgm:t>
    </dgm:pt>
    <dgm:pt modelId="{87FDC223-4F69-4E0A-93B2-ECCE8B3A11CF}" type="parTrans" cxnId="{0FA78B27-1D2F-43A8-ABDA-2D291C8108C2}">
      <dgm:prSet/>
      <dgm:spPr/>
      <dgm:t>
        <a:bodyPr/>
        <a:lstStyle/>
        <a:p>
          <a:endParaRPr lang="en-US"/>
        </a:p>
      </dgm:t>
    </dgm:pt>
    <dgm:pt modelId="{819AD692-4980-4D3A-BE5F-57CDE20CA189}" type="sibTrans" cxnId="{0FA78B27-1D2F-43A8-ABDA-2D291C8108C2}">
      <dgm:prSet/>
      <dgm:spPr/>
      <dgm:t>
        <a:bodyPr/>
        <a:lstStyle/>
        <a:p>
          <a:endParaRPr lang="en-US"/>
        </a:p>
      </dgm:t>
    </dgm:pt>
    <dgm:pt modelId="{7267A252-B49E-47EE-B076-63144DF3C99C}">
      <dgm:prSet/>
      <dgm:spPr/>
      <dgm:t>
        <a:bodyPr/>
        <a:lstStyle/>
        <a:p>
          <a:r>
            <a:rPr lang="en-US"/>
            <a:t>Why?</a:t>
          </a:r>
        </a:p>
      </dgm:t>
    </dgm:pt>
    <dgm:pt modelId="{A8A9DA4C-CEBB-4197-80CD-837BD682B0AA}" type="parTrans" cxnId="{A2DB5D1B-C5A1-4972-AFC8-F8ADF92D91DC}">
      <dgm:prSet/>
      <dgm:spPr/>
      <dgm:t>
        <a:bodyPr/>
        <a:lstStyle/>
        <a:p>
          <a:endParaRPr lang="en-US"/>
        </a:p>
      </dgm:t>
    </dgm:pt>
    <dgm:pt modelId="{175D00CD-A8DB-48F3-9D66-D196144A372C}" type="sibTrans" cxnId="{A2DB5D1B-C5A1-4972-AFC8-F8ADF92D91DC}">
      <dgm:prSet/>
      <dgm:spPr/>
      <dgm:t>
        <a:bodyPr/>
        <a:lstStyle/>
        <a:p>
          <a:endParaRPr lang="en-US"/>
        </a:p>
      </dgm:t>
    </dgm:pt>
    <dgm:pt modelId="{0CA73186-1F80-4A44-A9FC-A261AC95611E}">
      <dgm:prSet/>
      <dgm:spPr/>
      <dgm:t>
        <a:bodyPr/>
        <a:lstStyle/>
        <a:p>
          <a:r>
            <a:rPr lang="en-US" dirty="0"/>
            <a:t>Alternative to inclusionary housing</a:t>
          </a:r>
        </a:p>
      </dgm:t>
    </dgm:pt>
    <dgm:pt modelId="{73DDA7AD-1350-4BEA-8609-9B2C07F079A4}" type="parTrans" cxnId="{488F6163-DE98-4FC1-AB3B-D5308D065E1B}">
      <dgm:prSet/>
      <dgm:spPr/>
      <dgm:t>
        <a:bodyPr/>
        <a:lstStyle/>
        <a:p>
          <a:endParaRPr lang="en-US"/>
        </a:p>
      </dgm:t>
    </dgm:pt>
    <dgm:pt modelId="{8563F3ED-E94C-46F2-9B89-10CD27524A45}" type="sibTrans" cxnId="{488F6163-DE98-4FC1-AB3B-D5308D065E1B}">
      <dgm:prSet/>
      <dgm:spPr/>
      <dgm:t>
        <a:bodyPr/>
        <a:lstStyle/>
        <a:p>
          <a:endParaRPr lang="en-US"/>
        </a:p>
      </dgm:t>
    </dgm:pt>
    <dgm:pt modelId="{A9EFCE25-C70A-48E9-BA9F-2E90E04BE226}">
      <dgm:prSet/>
      <dgm:spPr/>
      <dgm:t>
        <a:bodyPr/>
        <a:lstStyle/>
        <a:p>
          <a:r>
            <a:rPr lang="en-US" dirty="0"/>
            <a:t>Benefits</a:t>
          </a:r>
        </a:p>
      </dgm:t>
    </dgm:pt>
    <dgm:pt modelId="{C0873D67-8A9C-430E-90EC-66589AF401AE}" type="parTrans" cxnId="{B1E9B9B6-F8DA-4C2E-82C4-36D001E88967}">
      <dgm:prSet/>
      <dgm:spPr/>
      <dgm:t>
        <a:bodyPr/>
        <a:lstStyle/>
        <a:p>
          <a:endParaRPr lang="en-US"/>
        </a:p>
      </dgm:t>
    </dgm:pt>
    <dgm:pt modelId="{1E9CEAED-0882-4752-AC02-304988AA76B1}" type="sibTrans" cxnId="{B1E9B9B6-F8DA-4C2E-82C4-36D001E88967}">
      <dgm:prSet/>
      <dgm:spPr/>
      <dgm:t>
        <a:bodyPr/>
        <a:lstStyle/>
        <a:p>
          <a:endParaRPr lang="en-US"/>
        </a:p>
      </dgm:t>
    </dgm:pt>
    <dgm:pt modelId="{A4948800-7BEB-48A9-82DA-AD78C4152F4B}">
      <dgm:prSet/>
      <dgm:spPr/>
      <dgm:t>
        <a:bodyPr/>
        <a:lstStyle/>
        <a:p>
          <a:r>
            <a:rPr lang="en-US"/>
            <a:t>Challenges</a:t>
          </a:r>
        </a:p>
      </dgm:t>
    </dgm:pt>
    <dgm:pt modelId="{990DF236-A214-43B4-BD55-FD0578E791D6}" type="parTrans" cxnId="{17B70251-5D12-4624-B555-88F74CE8F715}">
      <dgm:prSet/>
      <dgm:spPr/>
      <dgm:t>
        <a:bodyPr/>
        <a:lstStyle/>
        <a:p>
          <a:endParaRPr lang="en-US"/>
        </a:p>
      </dgm:t>
    </dgm:pt>
    <dgm:pt modelId="{3E749564-6AB6-4824-8DB4-B298B4F0E475}" type="sibTrans" cxnId="{17B70251-5D12-4624-B555-88F74CE8F715}">
      <dgm:prSet/>
      <dgm:spPr/>
      <dgm:t>
        <a:bodyPr/>
        <a:lstStyle/>
        <a:p>
          <a:endParaRPr lang="en-US"/>
        </a:p>
      </dgm:t>
    </dgm:pt>
    <dgm:pt modelId="{14FC37FB-0186-4760-A855-C7DF798D5AFE}">
      <dgm:prSet/>
      <dgm:spPr/>
      <dgm:t>
        <a:bodyPr/>
        <a:lstStyle/>
        <a:p>
          <a:r>
            <a:rPr lang="en-US" dirty="0"/>
            <a:t>Concentration of AH units</a:t>
          </a:r>
        </a:p>
      </dgm:t>
    </dgm:pt>
    <dgm:pt modelId="{C78FE3E1-CED5-43DB-BCA3-4CAB0FE2A3AF}" type="parTrans" cxnId="{FBD5E2BB-A47C-4092-8948-36B4C89DD540}">
      <dgm:prSet/>
      <dgm:spPr/>
      <dgm:t>
        <a:bodyPr/>
        <a:lstStyle/>
        <a:p>
          <a:endParaRPr lang="en-US"/>
        </a:p>
      </dgm:t>
    </dgm:pt>
    <dgm:pt modelId="{B1586BDB-6816-4C08-BAED-3CA269C26451}" type="sibTrans" cxnId="{FBD5E2BB-A47C-4092-8948-36B4C89DD540}">
      <dgm:prSet/>
      <dgm:spPr/>
      <dgm:t>
        <a:bodyPr/>
        <a:lstStyle/>
        <a:p>
          <a:endParaRPr lang="en-US"/>
        </a:p>
      </dgm:t>
    </dgm:pt>
    <dgm:pt modelId="{42846457-D1B9-4C56-B56A-11DA810079A0}">
      <dgm:prSet/>
      <dgm:spPr/>
      <dgm:t>
        <a:bodyPr/>
        <a:lstStyle/>
        <a:p>
          <a:r>
            <a:rPr lang="en-US" dirty="0"/>
            <a:t>Economies of scale: building and land area</a:t>
          </a:r>
        </a:p>
      </dgm:t>
    </dgm:pt>
    <dgm:pt modelId="{5309DE9C-DB33-444F-B6D5-B714AAACC423}" type="sibTrans" cxnId="{E9C9BA36-4543-4FE4-91FB-69E871287E50}">
      <dgm:prSet/>
      <dgm:spPr/>
      <dgm:t>
        <a:bodyPr/>
        <a:lstStyle/>
        <a:p>
          <a:endParaRPr lang="en-US"/>
        </a:p>
      </dgm:t>
    </dgm:pt>
    <dgm:pt modelId="{666F6662-921B-4782-B2C9-E54803509F10}" type="parTrans" cxnId="{E9C9BA36-4543-4FE4-91FB-69E871287E50}">
      <dgm:prSet/>
      <dgm:spPr/>
      <dgm:t>
        <a:bodyPr/>
        <a:lstStyle/>
        <a:p>
          <a:endParaRPr lang="en-US"/>
        </a:p>
      </dgm:t>
    </dgm:pt>
    <dgm:pt modelId="{1B773A61-3810-4D8A-82F8-0833F2FA20D0}">
      <dgm:prSet/>
      <dgm:spPr/>
      <dgm:t>
        <a:bodyPr/>
        <a:lstStyle/>
        <a:p>
          <a:endParaRPr lang="en-US" dirty="0"/>
        </a:p>
      </dgm:t>
    </dgm:pt>
    <dgm:pt modelId="{209540CF-66AA-41AB-A2EF-5F890AF9C1BA}" type="parTrans" cxnId="{E498BBDF-779B-4869-8651-0264A4767C30}">
      <dgm:prSet/>
      <dgm:spPr/>
      <dgm:t>
        <a:bodyPr/>
        <a:lstStyle/>
        <a:p>
          <a:endParaRPr lang="en-US"/>
        </a:p>
      </dgm:t>
    </dgm:pt>
    <dgm:pt modelId="{E9A7206D-FE11-4A08-92BF-D69F32DFF764}" type="sibTrans" cxnId="{E498BBDF-779B-4869-8651-0264A4767C30}">
      <dgm:prSet/>
      <dgm:spPr/>
      <dgm:t>
        <a:bodyPr/>
        <a:lstStyle/>
        <a:p>
          <a:endParaRPr lang="en-US"/>
        </a:p>
      </dgm:t>
    </dgm:pt>
    <dgm:pt modelId="{DD741EE8-C7E8-4432-84BC-798ED8A0091E}">
      <dgm:prSet/>
      <dgm:spPr/>
      <dgm:t>
        <a:bodyPr/>
        <a:lstStyle/>
        <a:p>
          <a:r>
            <a:rPr lang="en-US" dirty="0"/>
            <a:t>Municipal partnership</a:t>
          </a:r>
        </a:p>
      </dgm:t>
    </dgm:pt>
    <dgm:pt modelId="{4E579678-170C-4458-A30B-641AEEE42E08}" type="parTrans" cxnId="{00F48F7B-DD13-4547-89B0-E8E2D9B7C6EF}">
      <dgm:prSet/>
      <dgm:spPr/>
      <dgm:t>
        <a:bodyPr/>
        <a:lstStyle/>
        <a:p>
          <a:endParaRPr lang="en-US"/>
        </a:p>
      </dgm:t>
    </dgm:pt>
    <dgm:pt modelId="{DBCC8DD6-E150-46B4-A4B1-1421A8831EB5}" type="sibTrans" cxnId="{00F48F7B-DD13-4547-89B0-E8E2D9B7C6EF}">
      <dgm:prSet/>
      <dgm:spPr/>
      <dgm:t>
        <a:bodyPr/>
        <a:lstStyle/>
        <a:p>
          <a:endParaRPr lang="en-US"/>
        </a:p>
      </dgm:t>
    </dgm:pt>
    <dgm:pt modelId="{4BFF586A-FA7A-40E5-8A74-0EE734CCB615}">
      <dgm:prSet/>
      <dgm:spPr/>
      <dgm:t>
        <a:bodyPr/>
        <a:lstStyle/>
        <a:p>
          <a:r>
            <a:rPr lang="en-US" dirty="0"/>
            <a:t>Federal/State funding sources</a:t>
          </a:r>
        </a:p>
      </dgm:t>
    </dgm:pt>
    <dgm:pt modelId="{13E50DA7-C04E-49EB-B401-066B823F5F7B}" type="parTrans" cxnId="{4FE72ACA-48DF-4877-984B-D341881F42EE}">
      <dgm:prSet/>
      <dgm:spPr/>
      <dgm:t>
        <a:bodyPr/>
        <a:lstStyle/>
        <a:p>
          <a:endParaRPr lang="en-US"/>
        </a:p>
      </dgm:t>
    </dgm:pt>
    <dgm:pt modelId="{89F24A86-7894-48DD-B054-97FB2A991BCD}" type="sibTrans" cxnId="{4FE72ACA-48DF-4877-984B-D341881F42EE}">
      <dgm:prSet/>
      <dgm:spPr/>
      <dgm:t>
        <a:bodyPr/>
        <a:lstStyle/>
        <a:p>
          <a:endParaRPr lang="en-US"/>
        </a:p>
      </dgm:t>
    </dgm:pt>
    <dgm:pt modelId="{A33FEEC2-C776-4285-8AB8-A417716579C4}">
      <dgm:prSet/>
      <dgm:spPr/>
      <dgm:t>
        <a:bodyPr/>
        <a:lstStyle/>
        <a:p>
          <a:r>
            <a:rPr lang="en-US" dirty="0"/>
            <a:t>Funding is not guaranteed</a:t>
          </a:r>
        </a:p>
      </dgm:t>
    </dgm:pt>
    <dgm:pt modelId="{77AFC162-7B8B-4515-9475-3C48B7941627}" type="parTrans" cxnId="{299F591A-AA6C-4DE3-BE1F-D67AC1491D4A}">
      <dgm:prSet/>
      <dgm:spPr/>
      <dgm:t>
        <a:bodyPr/>
        <a:lstStyle/>
        <a:p>
          <a:endParaRPr lang="en-US"/>
        </a:p>
      </dgm:t>
    </dgm:pt>
    <dgm:pt modelId="{D1211E94-27EA-42AA-B775-4FE33CE7D340}" type="sibTrans" cxnId="{299F591A-AA6C-4DE3-BE1F-D67AC1491D4A}">
      <dgm:prSet/>
      <dgm:spPr/>
      <dgm:t>
        <a:bodyPr/>
        <a:lstStyle/>
        <a:p>
          <a:endParaRPr lang="en-US"/>
        </a:p>
      </dgm:t>
    </dgm:pt>
    <dgm:pt modelId="{DA1F7BA6-4A87-40AC-88A7-7A49E3FCAD44}">
      <dgm:prSet/>
      <dgm:spPr/>
      <dgm:t>
        <a:bodyPr/>
        <a:lstStyle/>
        <a:p>
          <a:r>
            <a:rPr lang="en-US" dirty="0"/>
            <a:t>Municipal subsidy needed</a:t>
          </a:r>
        </a:p>
      </dgm:t>
    </dgm:pt>
    <dgm:pt modelId="{1803AC0D-CE39-498F-B358-FE2223D5CBC6}" type="parTrans" cxnId="{C33038A6-971D-44EC-A631-9AD7F7B620B6}">
      <dgm:prSet/>
      <dgm:spPr/>
      <dgm:t>
        <a:bodyPr/>
        <a:lstStyle/>
        <a:p>
          <a:endParaRPr lang="en-US"/>
        </a:p>
      </dgm:t>
    </dgm:pt>
    <dgm:pt modelId="{E53B45A5-B51B-400D-B91C-86DA5E7A6D81}" type="sibTrans" cxnId="{C33038A6-971D-44EC-A631-9AD7F7B620B6}">
      <dgm:prSet/>
      <dgm:spPr/>
      <dgm:t>
        <a:bodyPr/>
        <a:lstStyle/>
        <a:p>
          <a:endParaRPr lang="en-US"/>
        </a:p>
      </dgm:t>
    </dgm:pt>
    <dgm:pt modelId="{79911770-FFDC-4C34-97BE-099C2867F5CB}">
      <dgm:prSet/>
      <dgm:spPr/>
      <dgm:t>
        <a:bodyPr/>
        <a:lstStyle/>
        <a:p>
          <a:r>
            <a:rPr lang="en-US" dirty="0"/>
            <a:t>Municipal commitment to fund any shortfall in funding</a:t>
          </a:r>
        </a:p>
      </dgm:t>
    </dgm:pt>
    <dgm:pt modelId="{573FE215-4A82-463A-AAAC-D24036FE6A9D}" type="parTrans" cxnId="{74D53ED8-8FD3-4F27-A30F-211782861EA2}">
      <dgm:prSet/>
      <dgm:spPr/>
    </dgm:pt>
    <dgm:pt modelId="{BECDC75B-95E2-4F0F-872A-A520D6B8E186}" type="sibTrans" cxnId="{74D53ED8-8FD3-4F27-A30F-211782861EA2}">
      <dgm:prSet/>
      <dgm:spPr/>
    </dgm:pt>
    <dgm:pt modelId="{06BFA10F-BFC9-4AA7-AD7B-840C04B87294}" type="pres">
      <dgm:prSet presAssocID="{D4FDB936-3176-4031-9E73-4D984035A666}" presName="Name0" presStyleCnt="0">
        <dgm:presLayoutVars>
          <dgm:dir/>
          <dgm:resizeHandles val="exact"/>
        </dgm:presLayoutVars>
      </dgm:prSet>
      <dgm:spPr/>
    </dgm:pt>
    <dgm:pt modelId="{5CD01967-8524-4A20-B386-044CD8F11A9B}" type="pres">
      <dgm:prSet presAssocID="{338A8994-72A6-4CBC-A751-E5D51035694F}" presName="node" presStyleLbl="node1" presStyleIdx="0" presStyleCnt="6">
        <dgm:presLayoutVars>
          <dgm:bulletEnabled val="1"/>
        </dgm:presLayoutVars>
      </dgm:prSet>
      <dgm:spPr/>
    </dgm:pt>
    <dgm:pt modelId="{99CF4216-0F43-43CF-8E81-BBDC6D1E8889}" type="pres">
      <dgm:prSet presAssocID="{B23B6BD4-F355-47B9-910B-0CC07480216F}" presName="sibTrans" presStyleLbl="sibTrans1D1" presStyleIdx="0" presStyleCnt="5"/>
      <dgm:spPr/>
    </dgm:pt>
    <dgm:pt modelId="{B7D016D4-BF27-4146-A471-342A3DCA6AEC}" type="pres">
      <dgm:prSet presAssocID="{B23B6BD4-F355-47B9-910B-0CC07480216F}" presName="connectorText" presStyleLbl="sibTrans1D1" presStyleIdx="0" presStyleCnt="5"/>
      <dgm:spPr/>
    </dgm:pt>
    <dgm:pt modelId="{944C0E2F-C080-4321-BF1C-898A5A56C632}" type="pres">
      <dgm:prSet presAssocID="{28669768-F6D1-41FE-AC56-E5AF90A2C794}" presName="node" presStyleLbl="node1" presStyleIdx="1" presStyleCnt="6">
        <dgm:presLayoutVars>
          <dgm:bulletEnabled val="1"/>
        </dgm:presLayoutVars>
      </dgm:prSet>
      <dgm:spPr/>
    </dgm:pt>
    <dgm:pt modelId="{5B27AA75-6461-4C41-9A78-C70AE77DE83A}" type="pres">
      <dgm:prSet presAssocID="{819AD692-4980-4D3A-BE5F-57CDE20CA189}" presName="sibTrans" presStyleLbl="sibTrans1D1" presStyleIdx="1" presStyleCnt="5"/>
      <dgm:spPr/>
    </dgm:pt>
    <dgm:pt modelId="{D2D354AE-9222-406D-A3B6-50DB0D1A595C}" type="pres">
      <dgm:prSet presAssocID="{819AD692-4980-4D3A-BE5F-57CDE20CA189}" presName="connectorText" presStyleLbl="sibTrans1D1" presStyleIdx="1" presStyleCnt="5"/>
      <dgm:spPr/>
    </dgm:pt>
    <dgm:pt modelId="{13088D29-71A1-474C-8694-3C134A7E2B71}" type="pres">
      <dgm:prSet presAssocID="{7267A252-B49E-47EE-B076-63144DF3C99C}" presName="node" presStyleLbl="node1" presStyleIdx="2" presStyleCnt="6">
        <dgm:presLayoutVars>
          <dgm:bulletEnabled val="1"/>
        </dgm:presLayoutVars>
      </dgm:prSet>
      <dgm:spPr/>
    </dgm:pt>
    <dgm:pt modelId="{19889BAF-2DFC-44B9-854F-2A649C3E4FB5}" type="pres">
      <dgm:prSet presAssocID="{175D00CD-A8DB-48F3-9D66-D196144A372C}" presName="sibTrans" presStyleLbl="sibTrans1D1" presStyleIdx="2" presStyleCnt="5"/>
      <dgm:spPr/>
    </dgm:pt>
    <dgm:pt modelId="{AB9D2EFB-9F76-4DCC-A4AF-17D98849A6A8}" type="pres">
      <dgm:prSet presAssocID="{175D00CD-A8DB-48F3-9D66-D196144A372C}" presName="connectorText" presStyleLbl="sibTrans1D1" presStyleIdx="2" presStyleCnt="5"/>
      <dgm:spPr/>
    </dgm:pt>
    <dgm:pt modelId="{F5299379-69DE-42BD-BC8C-2B0BAF5D3ECF}" type="pres">
      <dgm:prSet presAssocID="{0CA73186-1F80-4A44-A9FC-A261AC95611E}" presName="node" presStyleLbl="node1" presStyleIdx="3" presStyleCnt="6">
        <dgm:presLayoutVars>
          <dgm:bulletEnabled val="1"/>
        </dgm:presLayoutVars>
      </dgm:prSet>
      <dgm:spPr/>
    </dgm:pt>
    <dgm:pt modelId="{3FA0E063-D191-4643-8F64-4CF9D07B7D35}" type="pres">
      <dgm:prSet presAssocID="{8563F3ED-E94C-46F2-9B89-10CD27524A45}" presName="sibTrans" presStyleLbl="sibTrans1D1" presStyleIdx="3" presStyleCnt="5"/>
      <dgm:spPr/>
    </dgm:pt>
    <dgm:pt modelId="{4E33F293-D7E7-49DA-BB66-1305F99D13BF}" type="pres">
      <dgm:prSet presAssocID="{8563F3ED-E94C-46F2-9B89-10CD27524A45}" presName="connectorText" presStyleLbl="sibTrans1D1" presStyleIdx="3" presStyleCnt="5"/>
      <dgm:spPr/>
    </dgm:pt>
    <dgm:pt modelId="{43D1D889-E9BD-49AD-BD43-5A15B2DE4814}" type="pres">
      <dgm:prSet presAssocID="{A9EFCE25-C70A-48E9-BA9F-2E90E04BE226}" presName="node" presStyleLbl="node1" presStyleIdx="4" presStyleCnt="6">
        <dgm:presLayoutVars>
          <dgm:bulletEnabled val="1"/>
        </dgm:presLayoutVars>
      </dgm:prSet>
      <dgm:spPr/>
    </dgm:pt>
    <dgm:pt modelId="{D175FFBE-594B-46CF-A893-1742BDBCBD9E}" type="pres">
      <dgm:prSet presAssocID="{1E9CEAED-0882-4752-AC02-304988AA76B1}" presName="sibTrans" presStyleLbl="sibTrans1D1" presStyleIdx="4" presStyleCnt="5"/>
      <dgm:spPr/>
    </dgm:pt>
    <dgm:pt modelId="{61786862-AFAC-4360-9731-A6673C67FFC4}" type="pres">
      <dgm:prSet presAssocID="{1E9CEAED-0882-4752-AC02-304988AA76B1}" presName="connectorText" presStyleLbl="sibTrans1D1" presStyleIdx="4" presStyleCnt="5"/>
      <dgm:spPr/>
    </dgm:pt>
    <dgm:pt modelId="{4A941591-D446-4803-A83D-6D9E03FA89D0}" type="pres">
      <dgm:prSet presAssocID="{A4948800-7BEB-48A9-82DA-AD78C4152F4B}" presName="node" presStyleLbl="node1" presStyleIdx="5" presStyleCnt="6">
        <dgm:presLayoutVars>
          <dgm:bulletEnabled val="1"/>
        </dgm:presLayoutVars>
      </dgm:prSet>
      <dgm:spPr/>
    </dgm:pt>
  </dgm:ptLst>
  <dgm:cxnLst>
    <dgm:cxn modelId="{A355930A-5484-4CBA-AC9F-24F3FFE9E89E}" type="presOf" srcId="{42846457-D1B9-4C56-B56A-11DA810079A0}" destId="{43D1D889-E9BD-49AD-BD43-5A15B2DE4814}" srcOrd="0" destOrd="1" presId="urn:microsoft.com/office/officeart/2016/7/layout/RepeatingBendingProcessNew"/>
    <dgm:cxn modelId="{F0D25F12-1DF1-490A-A726-A6CF0BE1CDA7}" type="presOf" srcId="{1B773A61-3810-4D8A-82F8-0833F2FA20D0}" destId="{43D1D889-E9BD-49AD-BD43-5A15B2DE4814}" srcOrd="0" destOrd="4" presId="urn:microsoft.com/office/officeart/2016/7/layout/RepeatingBendingProcessNew"/>
    <dgm:cxn modelId="{299F591A-AA6C-4DE3-BE1F-D67AC1491D4A}" srcId="{A4948800-7BEB-48A9-82DA-AD78C4152F4B}" destId="{A33FEEC2-C776-4285-8AB8-A417716579C4}" srcOrd="1" destOrd="0" parTransId="{77AFC162-7B8B-4515-9475-3C48B7941627}" sibTransId="{D1211E94-27EA-42AA-B775-4FE33CE7D340}"/>
    <dgm:cxn modelId="{A2DB5D1B-C5A1-4972-AFC8-F8ADF92D91DC}" srcId="{D4FDB936-3176-4031-9E73-4D984035A666}" destId="{7267A252-B49E-47EE-B076-63144DF3C99C}" srcOrd="2" destOrd="0" parTransId="{A8A9DA4C-CEBB-4197-80CD-837BD682B0AA}" sibTransId="{175D00CD-A8DB-48F3-9D66-D196144A372C}"/>
    <dgm:cxn modelId="{AA51D01E-261B-4909-B08D-B1AFD68E6D4E}" type="presOf" srcId="{DA1F7BA6-4A87-40AC-88A7-7A49E3FCAD44}" destId="{4A941591-D446-4803-A83D-6D9E03FA89D0}" srcOrd="0" destOrd="3" presId="urn:microsoft.com/office/officeart/2016/7/layout/RepeatingBendingProcessNew"/>
    <dgm:cxn modelId="{9B557920-9022-470F-A1BB-7AC7365F3070}" type="presOf" srcId="{8563F3ED-E94C-46F2-9B89-10CD27524A45}" destId="{4E33F293-D7E7-49DA-BB66-1305F99D13BF}" srcOrd="1" destOrd="0" presId="urn:microsoft.com/office/officeart/2016/7/layout/RepeatingBendingProcessNew"/>
    <dgm:cxn modelId="{0FA78B27-1D2F-43A8-ABDA-2D291C8108C2}" srcId="{D4FDB936-3176-4031-9E73-4D984035A666}" destId="{28669768-F6D1-41FE-AC56-E5AF90A2C794}" srcOrd="1" destOrd="0" parTransId="{87FDC223-4F69-4E0A-93B2-ECCE8B3A11CF}" sibTransId="{819AD692-4980-4D3A-BE5F-57CDE20CA189}"/>
    <dgm:cxn modelId="{973ADB29-A87E-489A-8B3E-BA0E9414290B}" type="presOf" srcId="{D4FDB936-3176-4031-9E73-4D984035A666}" destId="{06BFA10F-BFC9-4AA7-AD7B-840C04B87294}" srcOrd="0" destOrd="0" presId="urn:microsoft.com/office/officeart/2016/7/layout/RepeatingBendingProcessNew"/>
    <dgm:cxn modelId="{09A8E42D-FBCE-40B1-9B70-047DD2E768CB}" type="presOf" srcId="{A33FEEC2-C776-4285-8AB8-A417716579C4}" destId="{4A941591-D446-4803-A83D-6D9E03FA89D0}" srcOrd="0" destOrd="2" presId="urn:microsoft.com/office/officeart/2016/7/layout/RepeatingBendingProcessNew"/>
    <dgm:cxn modelId="{3343CF2E-5658-47D0-8DCE-E251A97E3039}" type="presOf" srcId="{338A8994-72A6-4CBC-A751-E5D51035694F}" destId="{5CD01967-8524-4A20-B386-044CD8F11A9B}" srcOrd="0" destOrd="0" presId="urn:microsoft.com/office/officeart/2016/7/layout/RepeatingBendingProcessNew"/>
    <dgm:cxn modelId="{78215B2F-0B42-4176-9FBE-7502D16C7FA8}" type="presOf" srcId="{14FC37FB-0186-4760-A855-C7DF798D5AFE}" destId="{4A941591-D446-4803-A83D-6D9E03FA89D0}" srcOrd="0" destOrd="1" presId="urn:microsoft.com/office/officeart/2016/7/layout/RepeatingBendingProcessNew"/>
    <dgm:cxn modelId="{E9C9BA36-4543-4FE4-91FB-69E871287E50}" srcId="{A9EFCE25-C70A-48E9-BA9F-2E90E04BE226}" destId="{42846457-D1B9-4C56-B56A-11DA810079A0}" srcOrd="0" destOrd="0" parTransId="{666F6662-921B-4782-B2C9-E54803509F10}" sibTransId="{5309DE9C-DB33-444F-B6D5-B714AAACC423}"/>
    <dgm:cxn modelId="{0BFD093B-00F0-4AF2-BD88-2B9E3E8BCE56}" srcId="{D4FDB936-3176-4031-9E73-4D984035A666}" destId="{338A8994-72A6-4CBC-A751-E5D51035694F}" srcOrd="0" destOrd="0" parTransId="{EDD291D6-A2A7-453D-A93D-275DB4EBABE6}" sibTransId="{B23B6BD4-F355-47B9-910B-0CC07480216F}"/>
    <dgm:cxn modelId="{01835E41-2A14-4785-8C0A-F88E4E9B8D5B}" type="presOf" srcId="{A9EFCE25-C70A-48E9-BA9F-2E90E04BE226}" destId="{43D1D889-E9BD-49AD-BD43-5A15B2DE4814}" srcOrd="0" destOrd="0" presId="urn:microsoft.com/office/officeart/2016/7/layout/RepeatingBendingProcessNew"/>
    <dgm:cxn modelId="{488F6163-DE98-4FC1-AB3B-D5308D065E1B}" srcId="{D4FDB936-3176-4031-9E73-4D984035A666}" destId="{0CA73186-1F80-4A44-A9FC-A261AC95611E}" srcOrd="3" destOrd="0" parTransId="{73DDA7AD-1350-4BEA-8609-9B2C07F079A4}" sibTransId="{8563F3ED-E94C-46F2-9B89-10CD27524A45}"/>
    <dgm:cxn modelId="{17B70251-5D12-4624-B555-88F74CE8F715}" srcId="{D4FDB936-3176-4031-9E73-4D984035A666}" destId="{A4948800-7BEB-48A9-82DA-AD78C4152F4B}" srcOrd="5" destOrd="0" parTransId="{990DF236-A214-43B4-BD55-FD0578E791D6}" sibTransId="{3E749564-6AB6-4824-8DB4-B298B4F0E475}"/>
    <dgm:cxn modelId="{3AE57674-272F-42C1-B7B6-9A46FD10A75F}" type="presOf" srcId="{0CA73186-1F80-4A44-A9FC-A261AC95611E}" destId="{F5299379-69DE-42BD-BC8C-2B0BAF5D3ECF}" srcOrd="0" destOrd="0" presId="urn:microsoft.com/office/officeart/2016/7/layout/RepeatingBendingProcessNew"/>
    <dgm:cxn modelId="{66912556-DBEA-4D93-B994-DADA5E930402}" type="presOf" srcId="{175D00CD-A8DB-48F3-9D66-D196144A372C}" destId="{AB9D2EFB-9F76-4DCC-A4AF-17D98849A6A8}" srcOrd="1" destOrd="0" presId="urn:microsoft.com/office/officeart/2016/7/layout/RepeatingBendingProcessNew"/>
    <dgm:cxn modelId="{9F697957-0BFF-4FA5-952B-DB067DA00FC9}" type="presOf" srcId="{DD741EE8-C7E8-4432-84BC-798ED8A0091E}" destId="{43D1D889-E9BD-49AD-BD43-5A15B2DE4814}" srcOrd="0" destOrd="2" presId="urn:microsoft.com/office/officeart/2016/7/layout/RepeatingBendingProcessNew"/>
    <dgm:cxn modelId="{6F11547A-3266-4B18-878D-5665E4C95736}" type="presOf" srcId="{7267A252-B49E-47EE-B076-63144DF3C99C}" destId="{13088D29-71A1-474C-8694-3C134A7E2B71}" srcOrd="0" destOrd="0" presId="urn:microsoft.com/office/officeart/2016/7/layout/RepeatingBendingProcessNew"/>
    <dgm:cxn modelId="{7C3FB65A-DB44-472D-9A84-7CA066759146}" type="presOf" srcId="{1E9CEAED-0882-4752-AC02-304988AA76B1}" destId="{61786862-AFAC-4360-9731-A6673C67FFC4}" srcOrd="1" destOrd="0" presId="urn:microsoft.com/office/officeart/2016/7/layout/RepeatingBendingProcessNew"/>
    <dgm:cxn modelId="{00F48F7B-DD13-4547-89B0-E8E2D9B7C6EF}" srcId="{A9EFCE25-C70A-48E9-BA9F-2E90E04BE226}" destId="{DD741EE8-C7E8-4432-84BC-798ED8A0091E}" srcOrd="1" destOrd="0" parTransId="{4E579678-170C-4458-A30B-641AEEE42E08}" sibTransId="{DBCC8DD6-E150-46B4-A4B1-1421A8831EB5}"/>
    <dgm:cxn modelId="{8FDBF386-CB8F-4537-BB24-987E9C9180B7}" type="presOf" srcId="{B23B6BD4-F355-47B9-910B-0CC07480216F}" destId="{99CF4216-0F43-43CF-8E81-BBDC6D1E8889}" srcOrd="0" destOrd="0" presId="urn:microsoft.com/office/officeart/2016/7/layout/RepeatingBendingProcessNew"/>
    <dgm:cxn modelId="{1F64629D-0D7D-498D-8B6C-17ADA5CF0D27}" type="presOf" srcId="{4BFF586A-FA7A-40E5-8A74-0EE734CCB615}" destId="{43D1D889-E9BD-49AD-BD43-5A15B2DE4814}" srcOrd="0" destOrd="3" presId="urn:microsoft.com/office/officeart/2016/7/layout/RepeatingBendingProcessNew"/>
    <dgm:cxn modelId="{19898CA1-0E6D-43B0-87E1-C932CBE67396}" type="presOf" srcId="{A4948800-7BEB-48A9-82DA-AD78C4152F4B}" destId="{4A941591-D446-4803-A83D-6D9E03FA89D0}" srcOrd="0" destOrd="0" presId="urn:microsoft.com/office/officeart/2016/7/layout/RepeatingBendingProcessNew"/>
    <dgm:cxn modelId="{C33038A6-971D-44EC-A631-9AD7F7B620B6}" srcId="{A4948800-7BEB-48A9-82DA-AD78C4152F4B}" destId="{DA1F7BA6-4A87-40AC-88A7-7A49E3FCAD44}" srcOrd="2" destOrd="0" parTransId="{1803AC0D-CE39-498F-B358-FE2223D5CBC6}" sibTransId="{E53B45A5-B51B-400D-B91C-86DA5E7A6D81}"/>
    <dgm:cxn modelId="{508392A9-F8FC-443A-B12A-F74DF36512F6}" type="presOf" srcId="{B23B6BD4-F355-47B9-910B-0CC07480216F}" destId="{B7D016D4-BF27-4146-A471-342A3DCA6AEC}" srcOrd="1" destOrd="0" presId="urn:microsoft.com/office/officeart/2016/7/layout/RepeatingBendingProcessNew"/>
    <dgm:cxn modelId="{015EA7B6-3B4B-4D65-A596-CD95B082E25C}" type="presOf" srcId="{8563F3ED-E94C-46F2-9B89-10CD27524A45}" destId="{3FA0E063-D191-4643-8F64-4CF9D07B7D35}" srcOrd="0" destOrd="0" presId="urn:microsoft.com/office/officeart/2016/7/layout/RepeatingBendingProcessNew"/>
    <dgm:cxn modelId="{B1E9B9B6-F8DA-4C2E-82C4-36D001E88967}" srcId="{D4FDB936-3176-4031-9E73-4D984035A666}" destId="{A9EFCE25-C70A-48E9-BA9F-2E90E04BE226}" srcOrd="4" destOrd="0" parTransId="{C0873D67-8A9C-430E-90EC-66589AF401AE}" sibTransId="{1E9CEAED-0882-4752-AC02-304988AA76B1}"/>
    <dgm:cxn modelId="{FBD5E2BB-A47C-4092-8948-36B4C89DD540}" srcId="{A4948800-7BEB-48A9-82DA-AD78C4152F4B}" destId="{14FC37FB-0186-4760-A855-C7DF798D5AFE}" srcOrd="0" destOrd="0" parTransId="{C78FE3E1-CED5-43DB-BCA3-4CAB0FE2A3AF}" sibTransId="{B1586BDB-6816-4C08-BAED-3CA269C26451}"/>
    <dgm:cxn modelId="{2046A3BF-8DC6-4FF4-9F54-3F855A712487}" type="presOf" srcId="{819AD692-4980-4D3A-BE5F-57CDE20CA189}" destId="{D2D354AE-9222-406D-A3B6-50DB0D1A595C}" srcOrd="1" destOrd="0" presId="urn:microsoft.com/office/officeart/2016/7/layout/RepeatingBendingProcessNew"/>
    <dgm:cxn modelId="{609566C2-871D-47E7-9C6B-F8C3DF744D71}" type="presOf" srcId="{1E9CEAED-0882-4752-AC02-304988AA76B1}" destId="{D175FFBE-594B-46CF-A893-1742BDBCBD9E}" srcOrd="0" destOrd="0" presId="urn:microsoft.com/office/officeart/2016/7/layout/RepeatingBendingProcessNew"/>
    <dgm:cxn modelId="{EBC3D5C8-9C85-4058-BECA-7CAF55A8CC53}" type="presOf" srcId="{175D00CD-A8DB-48F3-9D66-D196144A372C}" destId="{19889BAF-2DFC-44B9-854F-2A649C3E4FB5}" srcOrd="0" destOrd="0" presId="urn:microsoft.com/office/officeart/2016/7/layout/RepeatingBendingProcessNew"/>
    <dgm:cxn modelId="{4FE72ACA-48DF-4877-984B-D341881F42EE}" srcId="{A9EFCE25-C70A-48E9-BA9F-2E90E04BE226}" destId="{4BFF586A-FA7A-40E5-8A74-0EE734CCB615}" srcOrd="2" destOrd="0" parTransId="{13E50DA7-C04E-49EB-B401-066B823F5F7B}" sibTransId="{89F24A86-7894-48DD-B054-97FB2A991BCD}"/>
    <dgm:cxn modelId="{F80B2DCC-1051-4468-BE06-26F0DFC661C3}" type="presOf" srcId="{28669768-F6D1-41FE-AC56-E5AF90A2C794}" destId="{944C0E2F-C080-4321-BF1C-898A5A56C632}" srcOrd="0" destOrd="0" presId="urn:microsoft.com/office/officeart/2016/7/layout/RepeatingBendingProcessNew"/>
    <dgm:cxn modelId="{74D53ED8-8FD3-4F27-A30F-211782861EA2}" srcId="{A4948800-7BEB-48A9-82DA-AD78C4152F4B}" destId="{79911770-FFDC-4C34-97BE-099C2867F5CB}" srcOrd="3" destOrd="0" parTransId="{573FE215-4A82-463A-AAAC-D24036FE6A9D}" sibTransId="{BECDC75B-95E2-4F0F-872A-A520D6B8E186}"/>
    <dgm:cxn modelId="{097276D8-90EA-4E53-AF37-C2715C6ECA34}" type="presOf" srcId="{819AD692-4980-4D3A-BE5F-57CDE20CA189}" destId="{5B27AA75-6461-4C41-9A78-C70AE77DE83A}" srcOrd="0" destOrd="0" presId="urn:microsoft.com/office/officeart/2016/7/layout/RepeatingBendingProcessNew"/>
    <dgm:cxn modelId="{E498BBDF-779B-4869-8651-0264A4767C30}" srcId="{A9EFCE25-C70A-48E9-BA9F-2E90E04BE226}" destId="{1B773A61-3810-4D8A-82F8-0833F2FA20D0}" srcOrd="3" destOrd="0" parTransId="{209540CF-66AA-41AB-A2EF-5F890AF9C1BA}" sibTransId="{E9A7206D-FE11-4A08-92BF-D69F32DFF764}"/>
    <dgm:cxn modelId="{713020EF-9FE5-47C1-8079-7651E580AD00}" type="presOf" srcId="{79911770-FFDC-4C34-97BE-099C2867F5CB}" destId="{4A941591-D446-4803-A83D-6D9E03FA89D0}" srcOrd="0" destOrd="4" presId="urn:microsoft.com/office/officeart/2016/7/layout/RepeatingBendingProcessNew"/>
    <dgm:cxn modelId="{E06AF984-7655-49F6-BB15-36440B6C2686}" type="presParOf" srcId="{06BFA10F-BFC9-4AA7-AD7B-840C04B87294}" destId="{5CD01967-8524-4A20-B386-044CD8F11A9B}" srcOrd="0" destOrd="0" presId="urn:microsoft.com/office/officeart/2016/7/layout/RepeatingBendingProcessNew"/>
    <dgm:cxn modelId="{216E62B2-10D3-4E91-BFA8-E8047710EE78}" type="presParOf" srcId="{06BFA10F-BFC9-4AA7-AD7B-840C04B87294}" destId="{99CF4216-0F43-43CF-8E81-BBDC6D1E8889}" srcOrd="1" destOrd="0" presId="urn:microsoft.com/office/officeart/2016/7/layout/RepeatingBendingProcessNew"/>
    <dgm:cxn modelId="{C5FE6F84-C2B2-4077-8108-8DECA600DA86}" type="presParOf" srcId="{99CF4216-0F43-43CF-8E81-BBDC6D1E8889}" destId="{B7D016D4-BF27-4146-A471-342A3DCA6AEC}" srcOrd="0" destOrd="0" presId="urn:microsoft.com/office/officeart/2016/7/layout/RepeatingBendingProcessNew"/>
    <dgm:cxn modelId="{38D20B27-DAE6-48D1-9E93-517416667669}" type="presParOf" srcId="{06BFA10F-BFC9-4AA7-AD7B-840C04B87294}" destId="{944C0E2F-C080-4321-BF1C-898A5A56C632}" srcOrd="2" destOrd="0" presId="urn:microsoft.com/office/officeart/2016/7/layout/RepeatingBendingProcessNew"/>
    <dgm:cxn modelId="{80884C6E-0930-475A-A780-1262283CEEBA}" type="presParOf" srcId="{06BFA10F-BFC9-4AA7-AD7B-840C04B87294}" destId="{5B27AA75-6461-4C41-9A78-C70AE77DE83A}" srcOrd="3" destOrd="0" presId="urn:microsoft.com/office/officeart/2016/7/layout/RepeatingBendingProcessNew"/>
    <dgm:cxn modelId="{1294A49E-052A-4833-8926-7EBA811AA4B1}" type="presParOf" srcId="{5B27AA75-6461-4C41-9A78-C70AE77DE83A}" destId="{D2D354AE-9222-406D-A3B6-50DB0D1A595C}" srcOrd="0" destOrd="0" presId="urn:microsoft.com/office/officeart/2016/7/layout/RepeatingBendingProcessNew"/>
    <dgm:cxn modelId="{00CE62F9-0E74-4520-AC44-D63545FC0F7F}" type="presParOf" srcId="{06BFA10F-BFC9-4AA7-AD7B-840C04B87294}" destId="{13088D29-71A1-474C-8694-3C134A7E2B71}" srcOrd="4" destOrd="0" presId="urn:microsoft.com/office/officeart/2016/7/layout/RepeatingBendingProcessNew"/>
    <dgm:cxn modelId="{01201EA9-35F0-46B1-B247-A094CB50412B}" type="presParOf" srcId="{06BFA10F-BFC9-4AA7-AD7B-840C04B87294}" destId="{19889BAF-2DFC-44B9-854F-2A649C3E4FB5}" srcOrd="5" destOrd="0" presId="urn:microsoft.com/office/officeart/2016/7/layout/RepeatingBendingProcessNew"/>
    <dgm:cxn modelId="{295F0EB0-AE80-41AB-A605-504B9274D40D}" type="presParOf" srcId="{19889BAF-2DFC-44B9-854F-2A649C3E4FB5}" destId="{AB9D2EFB-9F76-4DCC-A4AF-17D98849A6A8}" srcOrd="0" destOrd="0" presId="urn:microsoft.com/office/officeart/2016/7/layout/RepeatingBendingProcessNew"/>
    <dgm:cxn modelId="{7AD2FA78-B196-418C-8437-BE1E8763FA4C}" type="presParOf" srcId="{06BFA10F-BFC9-4AA7-AD7B-840C04B87294}" destId="{F5299379-69DE-42BD-BC8C-2B0BAF5D3ECF}" srcOrd="6" destOrd="0" presId="urn:microsoft.com/office/officeart/2016/7/layout/RepeatingBendingProcessNew"/>
    <dgm:cxn modelId="{47976B27-C6CE-491D-BAB1-5C1DF39C5C42}" type="presParOf" srcId="{06BFA10F-BFC9-4AA7-AD7B-840C04B87294}" destId="{3FA0E063-D191-4643-8F64-4CF9D07B7D35}" srcOrd="7" destOrd="0" presId="urn:microsoft.com/office/officeart/2016/7/layout/RepeatingBendingProcessNew"/>
    <dgm:cxn modelId="{658845BC-784D-402B-BDBB-CFA4EE04CAE6}" type="presParOf" srcId="{3FA0E063-D191-4643-8F64-4CF9D07B7D35}" destId="{4E33F293-D7E7-49DA-BB66-1305F99D13BF}" srcOrd="0" destOrd="0" presId="urn:microsoft.com/office/officeart/2016/7/layout/RepeatingBendingProcessNew"/>
    <dgm:cxn modelId="{888FAB34-14ED-48B4-BC38-47EEBF667503}" type="presParOf" srcId="{06BFA10F-BFC9-4AA7-AD7B-840C04B87294}" destId="{43D1D889-E9BD-49AD-BD43-5A15B2DE4814}" srcOrd="8" destOrd="0" presId="urn:microsoft.com/office/officeart/2016/7/layout/RepeatingBendingProcessNew"/>
    <dgm:cxn modelId="{32ECFCE8-126C-474C-9E54-78521269B20B}" type="presParOf" srcId="{06BFA10F-BFC9-4AA7-AD7B-840C04B87294}" destId="{D175FFBE-594B-46CF-A893-1742BDBCBD9E}" srcOrd="9" destOrd="0" presId="urn:microsoft.com/office/officeart/2016/7/layout/RepeatingBendingProcessNew"/>
    <dgm:cxn modelId="{A3D6FEA6-29D5-4E5B-8DC6-DD23CFC7E937}" type="presParOf" srcId="{D175FFBE-594B-46CF-A893-1742BDBCBD9E}" destId="{61786862-AFAC-4360-9731-A6673C67FFC4}" srcOrd="0" destOrd="0" presId="urn:microsoft.com/office/officeart/2016/7/layout/RepeatingBendingProcessNew"/>
    <dgm:cxn modelId="{24355663-F179-43FA-9E7E-58700841B2E7}" type="presParOf" srcId="{06BFA10F-BFC9-4AA7-AD7B-840C04B87294}" destId="{4A941591-D446-4803-A83D-6D9E03FA89D0}"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4095" y="0"/>
          <a:ext cx="4189530" cy="1471740"/>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0</a:t>
          </a:r>
        </a:p>
      </dsp:txBody>
      <dsp:txXfrm rot="10800000">
        <a:off x="739965" y="0"/>
        <a:ext cx="2717790" cy="147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1708" y="36612"/>
          <a:ext cx="3496290" cy="1398516"/>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100000"/>
            </a:lnSpc>
            <a:spcBef>
              <a:spcPct val="0"/>
            </a:spcBef>
            <a:spcAft>
              <a:spcPts val="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23 RDP</a:t>
          </a:r>
        </a:p>
      </dsp:txBody>
      <dsp:txXfrm rot="10800000">
        <a:off x="700966" y="36612"/>
        <a:ext cx="2097774" cy="1398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0" y="87902"/>
          <a:ext cx="3443123" cy="1377249"/>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71 RDP</a:t>
          </a:r>
        </a:p>
      </dsp:txBody>
      <dsp:txXfrm rot="10800000">
        <a:off x="688624" y="87902"/>
        <a:ext cx="2065874" cy="1377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4095" y="0"/>
          <a:ext cx="4189530" cy="1471740"/>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0</a:t>
          </a:r>
        </a:p>
      </dsp:txBody>
      <dsp:txXfrm rot="10800000">
        <a:off x="739965" y="0"/>
        <a:ext cx="2717790" cy="147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1708" y="36612"/>
          <a:ext cx="3496290" cy="1398516"/>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100000"/>
            </a:lnSpc>
            <a:spcBef>
              <a:spcPct val="0"/>
            </a:spcBef>
            <a:spcAft>
              <a:spcPts val="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23 RDP</a:t>
          </a:r>
        </a:p>
      </dsp:txBody>
      <dsp:txXfrm rot="10800000">
        <a:off x="700966" y="36612"/>
        <a:ext cx="2097774" cy="1398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D8A4A-82D9-4456-9B88-2FA419279372}">
      <dsp:nvSpPr>
        <dsp:cNvPr id="0" name=""/>
        <dsp:cNvSpPr/>
      </dsp:nvSpPr>
      <dsp:spPr>
        <a:xfrm rot="10800000">
          <a:off x="0" y="87902"/>
          <a:ext cx="3443123" cy="1377249"/>
        </a:xfrm>
        <a:prstGeom prst="chevron">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71 RDP</a:t>
          </a:r>
        </a:p>
      </dsp:txBody>
      <dsp:txXfrm rot="10800000">
        <a:off x="688624" y="87902"/>
        <a:ext cx="2065874" cy="13772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89B87-AE91-4E10-9859-3BB5AE03850C}">
      <dsp:nvSpPr>
        <dsp:cNvPr id="0" name=""/>
        <dsp:cNvSpPr/>
      </dsp:nvSpPr>
      <dsp:spPr>
        <a:xfrm>
          <a:off x="0" y="0"/>
          <a:ext cx="9925878" cy="91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9144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effectLst>
                <a:outerShdw blurRad="38100" dist="38100" dir="2700000" algn="tl">
                  <a:srgbClr val="000000">
                    <a:alpha val="43137"/>
                  </a:srgbClr>
                </a:outerShdw>
              </a:effectLst>
            </a:rPr>
            <a:t>Affordable Home Sales Prices (Illustrative Low to Moderate)</a:t>
          </a:r>
        </a:p>
      </dsp:txBody>
      <dsp:txXfrm>
        <a:off x="44637" y="44637"/>
        <a:ext cx="9836604" cy="825126"/>
      </dsp:txXfrm>
    </dsp:sp>
    <dsp:sp modelId="{6A9CB523-E969-4130-920F-221CA7BBE3FB}">
      <dsp:nvSpPr>
        <dsp:cNvPr id="0" name=""/>
        <dsp:cNvSpPr/>
      </dsp:nvSpPr>
      <dsp:spPr>
        <a:xfrm>
          <a:off x="0" y="977171"/>
          <a:ext cx="9925878"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47" tIns="38100" rIns="213360" bIns="9144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One-bedroom: $75,000 - $115,000</a:t>
          </a:r>
        </a:p>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Two-bedroom: $91,000 - $138,000</a:t>
          </a:r>
        </a:p>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Three-bedroom: $104,000 - $159,000</a:t>
          </a:r>
        </a:p>
      </dsp:txBody>
      <dsp:txXfrm>
        <a:off x="0" y="977171"/>
        <a:ext cx="9925878" cy="1580962"/>
      </dsp:txXfrm>
    </dsp:sp>
    <dsp:sp modelId="{6C5AC92A-B645-4600-8451-9D4C8550CB13}">
      <dsp:nvSpPr>
        <dsp:cNvPr id="0" name=""/>
        <dsp:cNvSpPr/>
      </dsp:nvSpPr>
      <dsp:spPr>
        <a:xfrm>
          <a:off x="0" y="2558133"/>
          <a:ext cx="9925878"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9144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bg1"/>
              </a:solidFill>
              <a:effectLst>
                <a:outerShdw blurRad="38100" dist="38100" dir="2700000" algn="tl">
                  <a:srgbClr val="000000">
                    <a:alpha val="43137"/>
                  </a:srgbClr>
                </a:outerShdw>
              </a:effectLst>
            </a:rPr>
            <a:t>Affordable Rents (Illustrative Very Low to Moderate)</a:t>
          </a:r>
        </a:p>
      </dsp:txBody>
      <dsp:txXfrm>
        <a:off x="59399" y="2617532"/>
        <a:ext cx="9807080" cy="1098002"/>
      </dsp:txXfrm>
    </dsp:sp>
    <dsp:sp modelId="{86E33738-D1A4-4D87-BFE2-2D040965FB5E}">
      <dsp:nvSpPr>
        <dsp:cNvPr id="0" name=""/>
        <dsp:cNvSpPr/>
      </dsp:nvSpPr>
      <dsp:spPr>
        <a:xfrm>
          <a:off x="0" y="3774933"/>
          <a:ext cx="9925878"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47" tIns="38100" rIns="213360" bIns="9144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One-bedroom: $600 - $1,195</a:t>
          </a:r>
        </a:p>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Two-bedroom: $1,090 - $1,430</a:t>
          </a:r>
        </a:p>
        <a:p>
          <a:pPr marL="285750" lvl="1" indent="-285750" algn="l" defTabSz="1333500">
            <a:lnSpc>
              <a:spcPct val="90000"/>
            </a:lnSpc>
            <a:spcBef>
              <a:spcPct val="0"/>
            </a:spcBef>
            <a:spcAft>
              <a:spcPct val="20000"/>
            </a:spcAft>
            <a:buChar char="•"/>
          </a:pPr>
          <a:r>
            <a:rPr lang="en-US" sz="3000" kern="1200" dirty="0">
              <a:solidFill>
                <a:schemeClr val="bg1"/>
              </a:solidFill>
              <a:effectLst>
                <a:outerShdw blurRad="38100" dist="38100" dir="2700000" algn="tl">
                  <a:srgbClr val="000000">
                    <a:alpha val="43137"/>
                  </a:srgbClr>
                </a:outerShdw>
              </a:effectLst>
            </a:rPr>
            <a:t>Three-bedroom: $1,271 - $1,650</a:t>
          </a:r>
        </a:p>
      </dsp:txBody>
      <dsp:txXfrm>
        <a:off x="0" y="3774933"/>
        <a:ext cx="9925878" cy="1580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4216-0F43-43CF-8E81-BBDC6D1E8889}">
      <dsp:nvSpPr>
        <dsp:cNvPr id="0" name=""/>
        <dsp:cNvSpPr/>
      </dsp:nvSpPr>
      <dsp:spPr>
        <a:xfrm>
          <a:off x="3082955" y="712711"/>
          <a:ext cx="548430" cy="91440"/>
        </a:xfrm>
        <a:custGeom>
          <a:avLst/>
          <a:gdLst/>
          <a:ahLst/>
          <a:cxnLst/>
          <a:rect l="0" t="0" r="0" b="0"/>
          <a:pathLst>
            <a:path>
              <a:moveTo>
                <a:pt x="0" y="45720"/>
              </a:moveTo>
              <a:lnTo>
                <a:pt x="5484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2694" y="755536"/>
        <a:ext cx="28951" cy="5790"/>
      </dsp:txXfrm>
    </dsp:sp>
    <dsp:sp modelId="{5CD01967-8524-4A20-B386-044CD8F11A9B}">
      <dsp:nvSpPr>
        <dsp:cNvPr id="0" name=""/>
        <dsp:cNvSpPr/>
      </dsp:nvSpPr>
      <dsp:spPr>
        <a:xfrm>
          <a:off x="567233" y="3174"/>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ctr" anchorCtr="0">
          <a:noAutofit/>
        </a:bodyPr>
        <a:lstStyle/>
        <a:p>
          <a:pPr marL="0" lvl="0" indent="0" algn="ctr" defTabSz="711200">
            <a:lnSpc>
              <a:spcPct val="90000"/>
            </a:lnSpc>
            <a:spcBef>
              <a:spcPct val="0"/>
            </a:spcBef>
            <a:spcAft>
              <a:spcPct val="35000"/>
            </a:spcAft>
            <a:buNone/>
          </a:pPr>
          <a:r>
            <a:rPr lang="en-US" sz="1600" kern="1200"/>
            <a:t>What?</a:t>
          </a:r>
        </a:p>
      </dsp:txBody>
      <dsp:txXfrm>
        <a:off x="567233" y="3174"/>
        <a:ext cx="2517522" cy="1510513"/>
      </dsp:txXfrm>
    </dsp:sp>
    <dsp:sp modelId="{5B27AA75-6461-4C41-9A78-C70AE77DE83A}">
      <dsp:nvSpPr>
        <dsp:cNvPr id="0" name=""/>
        <dsp:cNvSpPr/>
      </dsp:nvSpPr>
      <dsp:spPr>
        <a:xfrm>
          <a:off x="1825994" y="1511888"/>
          <a:ext cx="3096552" cy="548430"/>
        </a:xfrm>
        <a:custGeom>
          <a:avLst/>
          <a:gdLst/>
          <a:ahLst/>
          <a:cxnLst/>
          <a:rect l="0" t="0" r="0" b="0"/>
          <a:pathLst>
            <a:path>
              <a:moveTo>
                <a:pt x="3096552" y="0"/>
              </a:moveTo>
              <a:lnTo>
                <a:pt x="3096552" y="291315"/>
              </a:lnTo>
              <a:lnTo>
                <a:pt x="0" y="291315"/>
              </a:lnTo>
              <a:lnTo>
                <a:pt x="0" y="54843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5514" y="1783208"/>
        <a:ext cx="157511" cy="5790"/>
      </dsp:txXfrm>
    </dsp:sp>
    <dsp:sp modelId="{944C0E2F-C080-4321-BF1C-898A5A56C632}">
      <dsp:nvSpPr>
        <dsp:cNvPr id="0" name=""/>
        <dsp:cNvSpPr/>
      </dsp:nvSpPr>
      <dsp:spPr>
        <a:xfrm>
          <a:off x="3663785" y="3174"/>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ctr" anchorCtr="0">
          <a:noAutofit/>
        </a:bodyPr>
        <a:lstStyle/>
        <a:p>
          <a:pPr marL="0" lvl="0" indent="0" algn="ctr" defTabSz="711200">
            <a:lnSpc>
              <a:spcPct val="90000"/>
            </a:lnSpc>
            <a:spcBef>
              <a:spcPct val="0"/>
            </a:spcBef>
            <a:spcAft>
              <a:spcPct val="35000"/>
            </a:spcAft>
            <a:buNone/>
          </a:pPr>
          <a:r>
            <a:rPr lang="en-US" sz="1600" kern="1200" dirty="0"/>
            <a:t>100% of units in project are affordable to low- and moderate- income families</a:t>
          </a:r>
        </a:p>
      </dsp:txBody>
      <dsp:txXfrm>
        <a:off x="3663785" y="3174"/>
        <a:ext cx="2517522" cy="1510513"/>
      </dsp:txXfrm>
    </dsp:sp>
    <dsp:sp modelId="{19889BAF-2DFC-44B9-854F-2A649C3E4FB5}">
      <dsp:nvSpPr>
        <dsp:cNvPr id="0" name=""/>
        <dsp:cNvSpPr/>
      </dsp:nvSpPr>
      <dsp:spPr>
        <a:xfrm>
          <a:off x="3082955" y="2802255"/>
          <a:ext cx="548430" cy="91440"/>
        </a:xfrm>
        <a:custGeom>
          <a:avLst/>
          <a:gdLst/>
          <a:ahLst/>
          <a:cxnLst/>
          <a:rect l="0" t="0" r="0" b="0"/>
          <a:pathLst>
            <a:path>
              <a:moveTo>
                <a:pt x="0" y="45720"/>
              </a:moveTo>
              <a:lnTo>
                <a:pt x="5484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2694" y="2845079"/>
        <a:ext cx="28951" cy="5790"/>
      </dsp:txXfrm>
    </dsp:sp>
    <dsp:sp modelId="{13088D29-71A1-474C-8694-3C134A7E2B71}">
      <dsp:nvSpPr>
        <dsp:cNvPr id="0" name=""/>
        <dsp:cNvSpPr/>
      </dsp:nvSpPr>
      <dsp:spPr>
        <a:xfrm>
          <a:off x="567233" y="2092718"/>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ctr" anchorCtr="0">
          <a:noAutofit/>
        </a:bodyPr>
        <a:lstStyle/>
        <a:p>
          <a:pPr marL="0" lvl="0" indent="0" algn="ctr" defTabSz="711200">
            <a:lnSpc>
              <a:spcPct val="90000"/>
            </a:lnSpc>
            <a:spcBef>
              <a:spcPct val="0"/>
            </a:spcBef>
            <a:spcAft>
              <a:spcPct val="35000"/>
            </a:spcAft>
            <a:buNone/>
          </a:pPr>
          <a:r>
            <a:rPr lang="en-US" sz="1600" kern="1200"/>
            <a:t>Why?</a:t>
          </a:r>
        </a:p>
      </dsp:txBody>
      <dsp:txXfrm>
        <a:off x="567233" y="2092718"/>
        <a:ext cx="2517522" cy="1510513"/>
      </dsp:txXfrm>
    </dsp:sp>
    <dsp:sp modelId="{3FA0E063-D191-4643-8F64-4CF9D07B7D35}">
      <dsp:nvSpPr>
        <dsp:cNvPr id="0" name=""/>
        <dsp:cNvSpPr/>
      </dsp:nvSpPr>
      <dsp:spPr>
        <a:xfrm>
          <a:off x="1825994" y="3601431"/>
          <a:ext cx="3096552" cy="548430"/>
        </a:xfrm>
        <a:custGeom>
          <a:avLst/>
          <a:gdLst/>
          <a:ahLst/>
          <a:cxnLst/>
          <a:rect l="0" t="0" r="0" b="0"/>
          <a:pathLst>
            <a:path>
              <a:moveTo>
                <a:pt x="3096552" y="0"/>
              </a:moveTo>
              <a:lnTo>
                <a:pt x="3096552" y="291315"/>
              </a:lnTo>
              <a:lnTo>
                <a:pt x="0" y="291315"/>
              </a:lnTo>
              <a:lnTo>
                <a:pt x="0" y="54843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5514" y="3872751"/>
        <a:ext cx="157511" cy="5790"/>
      </dsp:txXfrm>
    </dsp:sp>
    <dsp:sp modelId="{F5299379-69DE-42BD-BC8C-2B0BAF5D3ECF}">
      <dsp:nvSpPr>
        <dsp:cNvPr id="0" name=""/>
        <dsp:cNvSpPr/>
      </dsp:nvSpPr>
      <dsp:spPr>
        <a:xfrm>
          <a:off x="3663785" y="2092718"/>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ctr" anchorCtr="0">
          <a:noAutofit/>
        </a:bodyPr>
        <a:lstStyle/>
        <a:p>
          <a:pPr marL="0" lvl="0" indent="0" algn="ctr" defTabSz="711200">
            <a:lnSpc>
              <a:spcPct val="90000"/>
            </a:lnSpc>
            <a:spcBef>
              <a:spcPct val="0"/>
            </a:spcBef>
            <a:spcAft>
              <a:spcPct val="35000"/>
            </a:spcAft>
            <a:buNone/>
          </a:pPr>
          <a:r>
            <a:rPr lang="en-US" sz="1600" kern="1200" dirty="0"/>
            <a:t>Alternative to inclusionary housing</a:t>
          </a:r>
        </a:p>
      </dsp:txBody>
      <dsp:txXfrm>
        <a:off x="3663785" y="2092718"/>
        <a:ext cx="2517522" cy="1510513"/>
      </dsp:txXfrm>
    </dsp:sp>
    <dsp:sp modelId="{D175FFBE-594B-46CF-A893-1742BDBCBD9E}">
      <dsp:nvSpPr>
        <dsp:cNvPr id="0" name=""/>
        <dsp:cNvSpPr/>
      </dsp:nvSpPr>
      <dsp:spPr>
        <a:xfrm>
          <a:off x="3082955" y="4891798"/>
          <a:ext cx="548430" cy="91440"/>
        </a:xfrm>
        <a:custGeom>
          <a:avLst/>
          <a:gdLst/>
          <a:ahLst/>
          <a:cxnLst/>
          <a:rect l="0" t="0" r="0" b="0"/>
          <a:pathLst>
            <a:path>
              <a:moveTo>
                <a:pt x="0" y="45720"/>
              </a:moveTo>
              <a:lnTo>
                <a:pt x="54843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42694" y="4934623"/>
        <a:ext cx="28951" cy="5790"/>
      </dsp:txXfrm>
    </dsp:sp>
    <dsp:sp modelId="{43D1D889-E9BD-49AD-BD43-5A15B2DE4814}">
      <dsp:nvSpPr>
        <dsp:cNvPr id="0" name=""/>
        <dsp:cNvSpPr/>
      </dsp:nvSpPr>
      <dsp:spPr>
        <a:xfrm>
          <a:off x="567233" y="4182261"/>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t" anchorCtr="0">
          <a:noAutofit/>
        </a:bodyPr>
        <a:lstStyle/>
        <a:p>
          <a:pPr marL="0" lvl="0" indent="0" algn="l" defTabSz="711200">
            <a:lnSpc>
              <a:spcPct val="90000"/>
            </a:lnSpc>
            <a:spcBef>
              <a:spcPct val="0"/>
            </a:spcBef>
            <a:spcAft>
              <a:spcPct val="35000"/>
            </a:spcAft>
            <a:buNone/>
          </a:pPr>
          <a:r>
            <a:rPr lang="en-US" sz="1600" kern="1200" dirty="0"/>
            <a:t>Benefits</a:t>
          </a:r>
        </a:p>
        <a:p>
          <a:pPr marL="114300" lvl="1" indent="-114300" algn="l" defTabSz="533400">
            <a:lnSpc>
              <a:spcPct val="90000"/>
            </a:lnSpc>
            <a:spcBef>
              <a:spcPct val="0"/>
            </a:spcBef>
            <a:spcAft>
              <a:spcPct val="15000"/>
            </a:spcAft>
            <a:buChar char="•"/>
          </a:pPr>
          <a:r>
            <a:rPr lang="en-US" sz="1200" kern="1200" dirty="0"/>
            <a:t>Economies of scale: building and land area</a:t>
          </a:r>
        </a:p>
        <a:p>
          <a:pPr marL="114300" lvl="1" indent="-114300" algn="l" defTabSz="533400">
            <a:lnSpc>
              <a:spcPct val="90000"/>
            </a:lnSpc>
            <a:spcBef>
              <a:spcPct val="0"/>
            </a:spcBef>
            <a:spcAft>
              <a:spcPct val="15000"/>
            </a:spcAft>
            <a:buChar char="•"/>
          </a:pPr>
          <a:r>
            <a:rPr lang="en-US" sz="1200" kern="1200" dirty="0"/>
            <a:t>Municipal partnership</a:t>
          </a:r>
        </a:p>
        <a:p>
          <a:pPr marL="114300" lvl="1" indent="-114300" algn="l" defTabSz="533400">
            <a:lnSpc>
              <a:spcPct val="90000"/>
            </a:lnSpc>
            <a:spcBef>
              <a:spcPct val="0"/>
            </a:spcBef>
            <a:spcAft>
              <a:spcPct val="15000"/>
            </a:spcAft>
            <a:buChar char="•"/>
          </a:pPr>
          <a:r>
            <a:rPr lang="en-US" sz="1200" kern="1200" dirty="0"/>
            <a:t>Federal/State funding sources</a:t>
          </a:r>
        </a:p>
        <a:p>
          <a:pPr marL="114300" lvl="1" indent="-114300" algn="l" defTabSz="533400">
            <a:lnSpc>
              <a:spcPct val="90000"/>
            </a:lnSpc>
            <a:spcBef>
              <a:spcPct val="0"/>
            </a:spcBef>
            <a:spcAft>
              <a:spcPct val="15000"/>
            </a:spcAft>
            <a:buChar char="•"/>
          </a:pPr>
          <a:endParaRPr lang="en-US" sz="1200" kern="1200" dirty="0"/>
        </a:p>
      </dsp:txBody>
      <dsp:txXfrm>
        <a:off x="567233" y="4182261"/>
        <a:ext cx="2517522" cy="1510513"/>
      </dsp:txXfrm>
    </dsp:sp>
    <dsp:sp modelId="{4A941591-D446-4803-A83D-6D9E03FA89D0}">
      <dsp:nvSpPr>
        <dsp:cNvPr id="0" name=""/>
        <dsp:cNvSpPr/>
      </dsp:nvSpPr>
      <dsp:spPr>
        <a:xfrm>
          <a:off x="3663785" y="4182261"/>
          <a:ext cx="2517522" cy="151051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3361" tIns="129489" rIns="123361" bIns="129489" numCol="1" spcCol="1270" anchor="t" anchorCtr="0">
          <a:noAutofit/>
        </a:bodyPr>
        <a:lstStyle/>
        <a:p>
          <a:pPr marL="0" lvl="0" indent="0" algn="l" defTabSz="711200">
            <a:lnSpc>
              <a:spcPct val="90000"/>
            </a:lnSpc>
            <a:spcBef>
              <a:spcPct val="0"/>
            </a:spcBef>
            <a:spcAft>
              <a:spcPct val="35000"/>
            </a:spcAft>
            <a:buNone/>
          </a:pPr>
          <a:r>
            <a:rPr lang="en-US" sz="1600" kern="1200"/>
            <a:t>Challenges</a:t>
          </a:r>
        </a:p>
        <a:p>
          <a:pPr marL="114300" lvl="1" indent="-114300" algn="l" defTabSz="533400">
            <a:lnSpc>
              <a:spcPct val="90000"/>
            </a:lnSpc>
            <a:spcBef>
              <a:spcPct val="0"/>
            </a:spcBef>
            <a:spcAft>
              <a:spcPct val="15000"/>
            </a:spcAft>
            <a:buChar char="•"/>
          </a:pPr>
          <a:r>
            <a:rPr lang="en-US" sz="1200" kern="1200" dirty="0"/>
            <a:t>Concentration of AH units</a:t>
          </a:r>
        </a:p>
        <a:p>
          <a:pPr marL="114300" lvl="1" indent="-114300" algn="l" defTabSz="533400">
            <a:lnSpc>
              <a:spcPct val="90000"/>
            </a:lnSpc>
            <a:spcBef>
              <a:spcPct val="0"/>
            </a:spcBef>
            <a:spcAft>
              <a:spcPct val="15000"/>
            </a:spcAft>
            <a:buChar char="•"/>
          </a:pPr>
          <a:r>
            <a:rPr lang="en-US" sz="1200" kern="1200" dirty="0"/>
            <a:t>Funding is not guaranteed</a:t>
          </a:r>
        </a:p>
        <a:p>
          <a:pPr marL="114300" lvl="1" indent="-114300" algn="l" defTabSz="533400">
            <a:lnSpc>
              <a:spcPct val="90000"/>
            </a:lnSpc>
            <a:spcBef>
              <a:spcPct val="0"/>
            </a:spcBef>
            <a:spcAft>
              <a:spcPct val="15000"/>
            </a:spcAft>
            <a:buChar char="•"/>
          </a:pPr>
          <a:r>
            <a:rPr lang="en-US" sz="1200" kern="1200" dirty="0"/>
            <a:t>Municipal subsidy needed</a:t>
          </a:r>
        </a:p>
        <a:p>
          <a:pPr marL="114300" lvl="1" indent="-114300" algn="l" defTabSz="533400">
            <a:lnSpc>
              <a:spcPct val="90000"/>
            </a:lnSpc>
            <a:spcBef>
              <a:spcPct val="0"/>
            </a:spcBef>
            <a:spcAft>
              <a:spcPct val="15000"/>
            </a:spcAft>
            <a:buChar char="•"/>
          </a:pPr>
          <a:r>
            <a:rPr lang="en-US" sz="1200" kern="1200" dirty="0"/>
            <a:t>Municipal commitment to fund any shortfall in funding</a:t>
          </a:r>
        </a:p>
      </dsp:txBody>
      <dsp:txXfrm>
        <a:off x="3663785" y="4182261"/>
        <a:ext cx="2517522" cy="15105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7154" cy="468629"/>
          </a:xfrm>
          <a:prstGeom prst="rect">
            <a:avLst/>
          </a:prstGeom>
        </p:spPr>
        <p:txBody>
          <a:bodyPr vert="horz" lIns="91148" tIns="45574" rIns="91148" bIns="45574" rtlCol="0"/>
          <a:lstStyle>
            <a:lvl1pPr algn="l">
              <a:defRPr sz="1200"/>
            </a:lvl1pPr>
          </a:lstStyle>
          <a:p>
            <a:endParaRPr lang="en-US"/>
          </a:p>
        </p:txBody>
      </p:sp>
      <p:sp>
        <p:nvSpPr>
          <p:cNvPr id="3" name="Date Placeholder 2"/>
          <p:cNvSpPr>
            <a:spLocks noGrp="1"/>
          </p:cNvSpPr>
          <p:nvPr>
            <p:ph type="dt" sz="quarter" idx="1"/>
          </p:nvPr>
        </p:nvSpPr>
        <p:spPr>
          <a:xfrm>
            <a:off x="4008340" y="0"/>
            <a:ext cx="3067154" cy="468629"/>
          </a:xfrm>
          <a:prstGeom prst="rect">
            <a:avLst/>
          </a:prstGeom>
        </p:spPr>
        <p:txBody>
          <a:bodyPr vert="horz" lIns="91148" tIns="45574" rIns="91148" bIns="45574" rtlCol="0"/>
          <a:lstStyle>
            <a:lvl1pPr algn="r">
              <a:defRPr sz="1200"/>
            </a:lvl1pPr>
          </a:lstStyle>
          <a:p>
            <a:fld id="{FDDAE538-DBC6-479F-A41F-C2D1C9510FBE}" type="datetimeFigureOut">
              <a:rPr lang="en-US" smtClean="0"/>
              <a:t>12/6/2022</a:t>
            </a:fld>
            <a:endParaRPr lang="en-US"/>
          </a:p>
        </p:txBody>
      </p:sp>
      <p:sp>
        <p:nvSpPr>
          <p:cNvPr id="4" name="Footer Placeholder 3"/>
          <p:cNvSpPr>
            <a:spLocks noGrp="1"/>
          </p:cNvSpPr>
          <p:nvPr>
            <p:ph type="ftr" sz="quarter" idx="2"/>
          </p:nvPr>
        </p:nvSpPr>
        <p:spPr>
          <a:xfrm>
            <a:off x="1" y="8894446"/>
            <a:ext cx="3067154" cy="468629"/>
          </a:xfrm>
          <a:prstGeom prst="rect">
            <a:avLst/>
          </a:prstGeom>
        </p:spPr>
        <p:txBody>
          <a:bodyPr vert="horz" lIns="91148" tIns="45574" rIns="91148"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4008340" y="8894446"/>
            <a:ext cx="3067154" cy="468629"/>
          </a:xfrm>
          <a:prstGeom prst="rect">
            <a:avLst/>
          </a:prstGeom>
        </p:spPr>
        <p:txBody>
          <a:bodyPr vert="horz" lIns="91148" tIns="45574" rIns="91148" bIns="45574" rtlCol="0" anchor="b"/>
          <a:lstStyle>
            <a:lvl1pPr algn="r">
              <a:defRPr sz="1200"/>
            </a:lvl1pPr>
          </a:lstStyle>
          <a:p>
            <a:fld id="{62D26CF9-914A-4919-B57F-2153922E53A2}" type="slidenum">
              <a:rPr lang="en-US" smtClean="0"/>
              <a:t>‹#›</a:t>
            </a:fld>
            <a:endParaRPr lang="en-US"/>
          </a:p>
        </p:txBody>
      </p:sp>
    </p:spTree>
    <p:extLst>
      <p:ext uri="{BB962C8B-B14F-4D97-AF65-F5344CB8AC3E}">
        <p14:creationId xmlns:p14="http://schemas.microsoft.com/office/powerpoint/2010/main" val="3291029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07" tIns="46953" rIns="93907" bIns="46953" rtlCol="0"/>
          <a:lstStyle>
            <a:lvl1pPr algn="l">
              <a:defRPr sz="1200"/>
            </a:lvl1pPr>
          </a:lstStyle>
          <a:p>
            <a:endParaRPr lang="en-US" dirty="0"/>
          </a:p>
        </p:txBody>
      </p:sp>
      <p:sp>
        <p:nvSpPr>
          <p:cNvPr id="3" name="Date Placeholder 2"/>
          <p:cNvSpPr>
            <a:spLocks noGrp="1"/>
          </p:cNvSpPr>
          <p:nvPr>
            <p:ph type="dt" idx="1"/>
          </p:nvPr>
        </p:nvSpPr>
        <p:spPr>
          <a:xfrm>
            <a:off x="4008706" y="1"/>
            <a:ext cx="3066733" cy="469779"/>
          </a:xfrm>
          <a:prstGeom prst="rect">
            <a:avLst/>
          </a:prstGeom>
        </p:spPr>
        <p:txBody>
          <a:bodyPr vert="horz" lIns="93907" tIns="46953" rIns="93907" bIns="46953" rtlCol="0"/>
          <a:lstStyle>
            <a:lvl1pPr algn="r">
              <a:defRPr sz="1200"/>
            </a:lvl1pPr>
          </a:lstStyle>
          <a:p>
            <a:fld id="{007D6EE5-41AD-4E4B-B73B-FA7471DA2CD7}" type="datetimeFigureOut">
              <a:rPr lang="en-US" smtClean="0"/>
              <a:t>12/6/2022</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07" tIns="46953" rIns="93907" bIns="46953"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07" tIns="46953" rIns="93907" bIns="469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9"/>
            <a:ext cx="3066733" cy="469778"/>
          </a:xfrm>
          <a:prstGeom prst="rect">
            <a:avLst/>
          </a:prstGeom>
        </p:spPr>
        <p:txBody>
          <a:bodyPr vert="horz" lIns="93907" tIns="46953" rIns="93907" bIns="469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9"/>
            <a:ext cx="3066733" cy="469778"/>
          </a:xfrm>
          <a:prstGeom prst="rect">
            <a:avLst/>
          </a:prstGeom>
        </p:spPr>
        <p:txBody>
          <a:bodyPr vert="horz" lIns="93907" tIns="46953" rIns="93907" bIns="46953" rtlCol="0" anchor="b"/>
          <a:lstStyle>
            <a:lvl1pPr algn="r">
              <a:defRPr sz="1200"/>
            </a:lvl1pPr>
          </a:lstStyle>
          <a:p>
            <a:fld id="{CEF30C48-1EE6-45B7-B082-FE653103C242}" type="slidenum">
              <a:rPr lang="en-US" smtClean="0"/>
              <a:t>‹#›</a:t>
            </a:fld>
            <a:endParaRPr lang="en-US" dirty="0"/>
          </a:p>
        </p:txBody>
      </p:sp>
    </p:spTree>
    <p:extLst>
      <p:ext uri="{BB962C8B-B14F-4D97-AF65-F5344CB8AC3E}">
        <p14:creationId xmlns:p14="http://schemas.microsoft.com/office/powerpoint/2010/main" val="356940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Introduction of Professionals</a:t>
            </a:r>
          </a:p>
          <a:p>
            <a:r>
              <a:rPr lang="en-US" sz="1400" dirty="0"/>
              <a:t>Purpose of meeting:  We know this has been a contentious land use topic in this Town for many years.  We have spent many months developing alternative redevelopment options for the Post Office Plaza Redevelopment Area which include the minimum number of affordable housing units required.   </a:t>
            </a:r>
          </a:p>
          <a:p>
            <a:endParaRPr lang="en-US" sz="1400" dirty="0"/>
          </a:p>
          <a:p>
            <a:r>
              <a:rPr lang="en-US" sz="1400" dirty="0"/>
              <a:t>We would like to present the final options for consideration tonight, answer any questions and begin to hear your feedback on the options.  The next town hall meeting next week is devoted to the continuation of hearing your feedback.</a:t>
            </a:r>
          </a:p>
          <a:p>
            <a:r>
              <a:rPr lang="en-US" sz="1400" dirty="0"/>
              <a:t>Tonight – I will be the main presenter but ask my colleagues to chime in when they need to add anything that I may miss.  All of us will be available for questions.  I request that all questions/comments be held by the public until the end.</a:t>
            </a:r>
          </a:p>
          <a:p>
            <a:r>
              <a:rPr lang="en-US" sz="1400" dirty="0"/>
              <a:t>We truly appreciate your understanding and patience in this process.</a:t>
            </a:r>
          </a:p>
          <a:p>
            <a:r>
              <a:rPr lang="en-US" sz="1400" dirty="0"/>
              <a:t>The presentation will be available on the website for viewing.</a:t>
            </a:r>
          </a:p>
          <a:p>
            <a:endParaRPr lang="en-US" sz="1400" dirty="0"/>
          </a:p>
        </p:txBody>
      </p:sp>
      <p:sp>
        <p:nvSpPr>
          <p:cNvPr id="4" name="Slide Number Placeholder 3"/>
          <p:cNvSpPr>
            <a:spLocks noGrp="1"/>
          </p:cNvSpPr>
          <p:nvPr>
            <p:ph type="sldNum" sz="quarter" idx="10"/>
          </p:nvPr>
        </p:nvSpPr>
        <p:spPr/>
        <p:txBody>
          <a:bodyPr/>
          <a:lstStyle/>
          <a:p>
            <a:fld id="{CEF30C48-1EE6-45B7-B082-FE653103C242}" type="slidenum">
              <a:rPr lang="en-US" smtClean="0"/>
              <a:t>1</a:t>
            </a:fld>
            <a:endParaRPr lang="en-US" dirty="0"/>
          </a:p>
        </p:txBody>
      </p:sp>
    </p:spTree>
    <p:extLst>
      <p:ext uri="{BB962C8B-B14F-4D97-AF65-F5344CB8AC3E}">
        <p14:creationId xmlns:p14="http://schemas.microsoft.com/office/powerpoint/2010/main" val="282082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10</a:t>
            </a:fld>
            <a:endParaRPr lang="en-US" dirty="0"/>
          </a:p>
        </p:txBody>
      </p:sp>
    </p:spTree>
    <p:extLst>
      <p:ext uri="{BB962C8B-B14F-4D97-AF65-F5344CB8AC3E}">
        <p14:creationId xmlns:p14="http://schemas.microsoft.com/office/powerpoint/2010/main" val="251003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11</a:t>
            </a:fld>
            <a:endParaRPr lang="en-US" dirty="0"/>
          </a:p>
        </p:txBody>
      </p:sp>
    </p:spTree>
    <p:extLst>
      <p:ext uri="{BB962C8B-B14F-4D97-AF65-F5344CB8AC3E}">
        <p14:creationId xmlns:p14="http://schemas.microsoft.com/office/powerpoint/2010/main" val="139878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12</a:t>
            </a:fld>
            <a:endParaRPr lang="en-US" dirty="0"/>
          </a:p>
        </p:txBody>
      </p:sp>
    </p:spTree>
    <p:extLst>
      <p:ext uri="{BB962C8B-B14F-4D97-AF65-F5344CB8AC3E}">
        <p14:creationId xmlns:p14="http://schemas.microsoft.com/office/powerpoint/2010/main" val="13068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13</a:t>
            </a:fld>
            <a:endParaRPr lang="en-US" dirty="0"/>
          </a:p>
        </p:txBody>
      </p:sp>
    </p:spTree>
    <p:extLst>
      <p:ext uri="{BB962C8B-B14F-4D97-AF65-F5344CB8AC3E}">
        <p14:creationId xmlns:p14="http://schemas.microsoft.com/office/powerpoint/2010/main" val="378454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14</a:t>
            </a:fld>
            <a:endParaRPr lang="en-US" dirty="0"/>
          </a:p>
        </p:txBody>
      </p:sp>
    </p:spTree>
    <p:extLst>
      <p:ext uri="{BB962C8B-B14F-4D97-AF65-F5344CB8AC3E}">
        <p14:creationId xmlns:p14="http://schemas.microsoft.com/office/powerpoint/2010/main" val="161064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15</a:t>
            </a:fld>
            <a:endParaRPr lang="en-US" dirty="0"/>
          </a:p>
        </p:txBody>
      </p:sp>
    </p:spTree>
    <p:extLst>
      <p:ext uri="{BB962C8B-B14F-4D97-AF65-F5344CB8AC3E}">
        <p14:creationId xmlns:p14="http://schemas.microsoft.com/office/powerpoint/2010/main" val="184634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16</a:t>
            </a:fld>
            <a:endParaRPr lang="en-US" dirty="0"/>
          </a:p>
        </p:txBody>
      </p:sp>
    </p:spTree>
    <p:extLst>
      <p:ext uri="{BB962C8B-B14F-4D97-AF65-F5344CB8AC3E}">
        <p14:creationId xmlns:p14="http://schemas.microsoft.com/office/powerpoint/2010/main" val="305044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may be found on the Borough website – past AH presentation and information session</a:t>
            </a:r>
          </a:p>
          <a:p>
            <a:r>
              <a:rPr lang="en-US" dirty="0"/>
              <a:t>Eight additional opportunities to provide your feedback on the future project</a:t>
            </a:r>
          </a:p>
        </p:txBody>
      </p:sp>
      <p:sp>
        <p:nvSpPr>
          <p:cNvPr id="4" name="Slide Number Placeholder 3"/>
          <p:cNvSpPr>
            <a:spLocks noGrp="1"/>
          </p:cNvSpPr>
          <p:nvPr>
            <p:ph type="sldNum" sz="quarter" idx="5"/>
          </p:nvPr>
        </p:nvSpPr>
        <p:spPr/>
        <p:txBody>
          <a:bodyPr/>
          <a:lstStyle/>
          <a:p>
            <a:fld id="{CEF30C48-1EE6-45B7-B082-FE653103C242}" type="slidenum">
              <a:rPr lang="en-US" smtClean="0"/>
              <a:t>17</a:t>
            </a:fld>
            <a:endParaRPr lang="en-US" dirty="0"/>
          </a:p>
        </p:txBody>
      </p:sp>
    </p:spTree>
    <p:extLst>
      <p:ext uri="{BB962C8B-B14F-4D97-AF65-F5344CB8AC3E}">
        <p14:creationId xmlns:p14="http://schemas.microsoft.com/office/powerpoint/2010/main" val="159157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30C48-1EE6-45B7-B082-FE653103C242}" type="slidenum">
              <a:rPr lang="en-US" smtClean="0"/>
              <a:t>18</a:t>
            </a:fld>
            <a:endParaRPr lang="en-US" dirty="0"/>
          </a:p>
        </p:txBody>
      </p:sp>
    </p:spTree>
    <p:extLst>
      <p:ext uri="{BB962C8B-B14F-4D97-AF65-F5344CB8AC3E}">
        <p14:creationId xmlns:p14="http://schemas.microsoft.com/office/powerpoint/2010/main" val="67296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p>
          <a:p>
            <a:r>
              <a:rPr lang="en-US" dirty="0"/>
              <a:t>General history of AH in Borough</a:t>
            </a:r>
          </a:p>
          <a:p>
            <a:r>
              <a:rPr lang="en-US" dirty="0"/>
              <a:t>PO Plaza Redevelopment Area original goals/objectives and existing standards</a:t>
            </a:r>
          </a:p>
          <a:p>
            <a:endParaRPr lang="en-US" dirty="0"/>
          </a:p>
          <a:p>
            <a:r>
              <a:rPr lang="en-US" dirty="0"/>
              <a:t>Redevelopment Options – alternative development options based upon certain criteria that was utilized to determine the final options for consideration / review the ownership of the parcels within the PO Redevelopment Area / talk about the ability to use the Post Office property / briefly touch on the M-A program / Go over 5 options and then provide a comparison matrix table / talk about what happens in the next 6 months to 1 year broadly and then open it open to questions/feedback</a:t>
            </a:r>
          </a:p>
        </p:txBody>
      </p:sp>
      <p:sp>
        <p:nvSpPr>
          <p:cNvPr id="4" name="Slide Number Placeholder 3"/>
          <p:cNvSpPr>
            <a:spLocks noGrp="1"/>
          </p:cNvSpPr>
          <p:nvPr>
            <p:ph type="sldNum" sz="quarter" idx="5"/>
          </p:nvPr>
        </p:nvSpPr>
        <p:spPr/>
        <p:txBody>
          <a:bodyPr/>
          <a:lstStyle/>
          <a:p>
            <a:fld id="{CEF30C48-1EE6-45B7-B082-FE653103C242}" type="slidenum">
              <a:rPr lang="en-US" smtClean="0"/>
              <a:t>2</a:t>
            </a:fld>
            <a:endParaRPr lang="en-US" dirty="0"/>
          </a:p>
        </p:txBody>
      </p:sp>
    </p:spTree>
    <p:extLst>
      <p:ext uri="{BB962C8B-B14F-4D97-AF65-F5344CB8AC3E}">
        <p14:creationId xmlns:p14="http://schemas.microsoft.com/office/powerpoint/2010/main" val="282729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85725"/>
            <a:ext cx="5619750" cy="3160713"/>
          </a:xfrm>
        </p:spPr>
      </p:sp>
      <p:sp>
        <p:nvSpPr>
          <p:cNvPr id="3" name="Notes Placeholder 2"/>
          <p:cNvSpPr>
            <a:spLocks noGrp="1"/>
          </p:cNvSpPr>
          <p:nvPr>
            <p:ph type="body" idx="1"/>
          </p:nvPr>
        </p:nvSpPr>
        <p:spPr>
          <a:xfrm>
            <a:off x="694329" y="4505980"/>
            <a:ext cx="5661660" cy="3686711"/>
          </a:xfrm>
        </p:spPr>
        <p:txBody>
          <a:bodyPr/>
          <a:lstStyle/>
          <a:p>
            <a:r>
              <a:rPr lang="en-US" dirty="0"/>
              <a:t>Obligation – as calculated from Mercer decision</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77056ED-B19C-414A-A14D-793C266E1A3D}" type="slidenum">
              <a:rPr lang="en-US" smtClean="0"/>
              <a:t>3</a:t>
            </a:fld>
            <a:endParaRPr lang="en-US" dirty="0"/>
          </a:p>
        </p:txBody>
      </p:sp>
    </p:spTree>
    <p:extLst>
      <p:ext uri="{BB962C8B-B14F-4D97-AF65-F5344CB8AC3E}">
        <p14:creationId xmlns:p14="http://schemas.microsoft.com/office/powerpoint/2010/main" val="297164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84138"/>
            <a:ext cx="5522913" cy="3106737"/>
          </a:xfrm>
        </p:spPr>
      </p:sp>
      <p:sp>
        <p:nvSpPr>
          <p:cNvPr id="3" name="Notes Placeholder 2"/>
          <p:cNvSpPr>
            <a:spLocks noGrp="1"/>
          </p:cNvSpPr>
          <p:nvPr>
            <p:ph type="body" idx="1"/>
          </p:nvPr>
        </p:nvSpPr>
        <p:spPr/>
        <p:txBody>
          <a:bodyPr/>
          <a:lstStyle/>
          <a:p>
            <a:r>
              <a:rPr lang="en-US" dirty="0"/>
              <a:t>Challenge</a:t>
            </a:r>
          </a:p>
          <a:p>
            <a:r>
              <a:rPr lang="en-US" dirty="0"/>
              <a:t>Meet obligation with </a:t>
            </a:r>
          </a:p>
          <a:p>
            <a:pPr marL="169530" indent="-169530">
              <a:buFontTx/>
              <a:buChar char="-"/>
            </a:pPr>
            <a:r>
              <a:rPr lang="en-US" dirty="0"/>
              <a:t>Conforming to the overall land planning goals and objectives in mind (limit sprawl development, ensure neighborhood compatibility, locate AH near services and transportation) without significantly changing the character of the Borough</a:t>
            </a:r>
          </a:p>
          <a:p>
            <a:pPr marL="169530" indent="-169530">
              <a:buFontTx/>
              <a:buChar char="-"/>
            </a:pPr>
            <a:r>
              <a:rPr lang="en-US" dirty="0"/>
              <a:t>Take advantage of redevelopment/smart growth opportunities where infrastructure can support it </a:t>
            </a:r>
          </a:p>
          <a:p>
            <a:endParaRPr lang="en-US" dirty="0"/>
          </a:p>
          <a:p>
            <a:pPr marL="169530" indent="-169530">
              <a:buFontTx/>
              <a:buChar char="-"/>
            </a:pPr>
            <a:endParaRPr lang="en-US" dirty="0"/>
          </a:p>
          <a:p>
            <a:r>
              <a:rPr lang="en-US" dirty="0"/>
              <a:t>Compliance Mechanisms – </a:t>
            </a:r>
          </a:p>
          <a:p>
            <a:r>
              <a:rPr lang="en-US" dirty="0"/>
              <a:t>-COAH rules regulate what gets and does not get credit</a:t>
            </a:r>
          </a:p>
          <a:p>
            <a:r>
              <a:rPr lang="en-US" dirty="0"/>
              <a:t>-Menu of options</a:t>
            </a:r>
          </a:p>
          <a:p>
            <a:r>
              <a:rPr lang="en-US" dirty="0"/>
              <a:t>-Each has benefits and challenges as well as constraints (regulations)</a:t>
            </a:r>
          </a:p>
        </p:txBody>
      </p:sp>
      <p:sp>
        <p:nvSpPr>
          <p:cNvPr id="4" name="Slide Number Placeholder 3"/>
          <p:cNvSpPr>
            <a:spLocks noGrp="1"/>
          </p:cNvSpPr>
          <p:nvPr>
            <p:ph type="sldNum" sz="quarter" idx="10"/>
          </p:nvPr>
        </p:nvSpPr>
        <p:spPr/>
        <p:txBody>
          <a:bodyPr/>
          <a:lstStyle/>
          <a:p>
            <a:fld id="{B77056ED-B19C-414A-A14D-793C266E1A3D}" type="slidenum">
              <a:rPr lang="en-US" smtClean="0"/>
              <a:t>4</a:t>
            </a:fld>
            <a:endParaRPr lang="en-US" dirty="0"/>
          </a:p>
        </p:txBody>
      </p:sp>
    </p:spTree>
    <p:extLst>
      <p:ext uri="{BB962C8B-B14F-4D97-AF65-F5344CB8AC3E}">
        <p14:creationId xmlns:p14="http://schemas.microsoft.com/office/powerpoint/2010/main" val="237241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85725"/>
            <a:ext cx="5619750" cy="3160713"/>
          </a:xfrm>
        </p:spPr>
      </p:sp>
      <p:sp>
        <p:nvSpPr>
          <p:cNvPr id="3" name="Notes Placeholder 2"/>
          <p:cNvSpPr>
            <a:spLocks noGrp="1"/>
          </p:cNvSpPr>
          <p:nvPr>
            <p:ph type="body" idx="1"/>
          </p:nvPr>
        </p:nvSpPr>
        <p:spPr>
          <a:xfrm>
            <a:off x="694329" y="4505980"/>
            <a:ext cx="5661660" cy="3686711"/>
          </a:xfrm>
        </p:spPr>
        <p:txBody>
          <a:bodyPr/>
          <a:lstStyle/>
          <a:p>
            <a:r>
              <a:rPr lang="en-US" dirty="0"/>
              <a:t>Obligation – as calculated from Mercer decision</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77056ED-B19C-414A-A14D-793C266E1A3D}" type="slidenum">
              <a:rPr lang="en-US" smtClean="0"/>
              <a:t>5</a:t>
            </a:fld>
            <a:endParaRPr lang="en-US" dirty="0"/>
          </a:p>
        </p:txBody>
      </p:sp>
    </p:spTree>
    <p:extLst>
      <p:ext uri="{BB962C8B-B14F-4D97-AF65-F5344CB8AC3E}">
        <p14:creationId xmlns:p14="http://schemas.microsoft.com/office/powerpoint/2010/main" val="403755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84138"/>
            <a:ext cx="5522913" cy="3106737"/>
          </a:xfrm>
        </p:spPr>
      </p:sp>
      <p:sp>
        <p:nvSpPr>
          <p:cNvPr id="3" name="Notes Placeholder 2"/>
          <p:cNvSpPr>
            <a:spLocks noGrp="1"/>
          </p:cNvSpPr>
          <p:nvPr>
            <p:ph type="body" idx="1"/>
          </p:nvPr>
        </p:nvSpPr>
        <p:spPr/>
        <p:txBody>
          <a:bodyPr/>
          <a:lstStyle/>
          <a:p>
            <a:r>
              <a:rPr lang="en-US" dirty="0"/>
              <a:t>Challenge</a:t>
            </a:r>
          </a:p>
          <a:p>
            <a:r>
              <a:rPr lang="en-US" dirty="0"/>
              <a:t>Meet obligation with </a:t>
            </a:r>
          </a:p>
          <a:p>
            <a:pPr marL="169530" indent="-169530">
              <a:buFontTx/>
              <a:buChar char="-"/>
            </a:pPr>
            <a:r>
              <a:rPr lang="en-US" dirty="0"/>
              <a:t>Conforming to the overall land planning goals and objectives in mind (limit sprawl development, ensure neighborhood compatibility, locate AH near services and transportation) without significantly changing the character of the Borough</a:t>
            </a:r>
          </a:p>
          <a:p>
            <a:pPr marL="169530" indent="-169530">
              <a:buFontTx/>
              <a:buChar char="-"/>
            </a:pPr>
            <a:r>
              <a:rPr lang="en-US" dirty="0"/>
              <a:t>Take advantage of redevelopment/smart growth opportunities where infrastructure can support it </a:t>
            </a:r>
          </a:p>
          <a:p>
            <a:endParaRPr lang="en-US" dirty="0"/>
          </a:p>
          <a:p>
            <a:pPr marL="169530" indent="-169530">
              <a:buFontTx/>
              <a:buChar char="-"/>
            </a:pPr>
            <a:endParaRPr lang="en-US" dirty="0"/>
          </a:p>
          <a:p>
            <a:r>
              <a:rPr lang="en-US" dirty="0"/>
              <a:t>Compliance Mechanisms – </a:t>
            </a:r>
          </a:p>
          <a:p>
            <a:r>
              <a:rPr lang="en-US" dirty="0"/>
              <a:t>-COAH rules regulate what gets and does not get credit</a:t>
            </a:r>
          </a:p>
          <a:p>
            <a:r>
              <a:rPr lang="en-US" dirty="0"/>
              <a:t>-Menu of options</a:t>
            </a:r>
          </a:p>
          <a:p>
            <a:r>
              <a:rPr lang="en-US" dirty="0"/>
              <a:t>-Each has benefits and challenges as well as constraints (regulations)</a:t>
            </a:r>
          </a:p>
        </p:txBody>
      </p:sp>
      <p:sp>
        <p:nvSpPr>
          <p:cNvPr id="4" name="Slide Number Placeholder 3"/>
          <p:cNvSpPr>
            <a:spLocks noGrp="1"/>
          </p:cNvSpPr>
          <p:nvPr>
            <p:ph type="sldNum" sz="quarter" idx="10"/>
          </p:nvPr>
        </p:nvSpPr>
        <p:spPr/>
        <p:txBody>
          <a:bodyPr/>
          <a:lstStyle/>
          <a:p>
            <a:fld id="{B77056ED-B19C-414A-A14D-793C266E1A3D}" type="slidenum">
              <a:rPr lang="en-US" smtClean="0"/>
              <a:t>6</a:t>
            </a:fld>
            <a:endParaRPr lang="en-US" dirty="0"/>
          </a:p>
        </p:txBody>
      </p:sp>
    </p:spTree>
    <p:extLst>
      <p:ext uri="{BB962C8B-B14F-4D97-AF65-F5344CB8AC3E}">
        <p14:creationId xmlns:p14="http://schemas.microsoft.com/office/powerpoint/2010/main" val="401707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5725"/>
            <a:ext cx="5575300" cy="3136900"/>
          </a:xfrm>
        </p:spPr>
      </p:sp>
      <p:sp>
        <p:nvSpPr>
          <p:cNvPr id="3" name="Notes Placeholder 2"/>
          <p:cNvSpPr>
            <a:spLocks noGrp="1"/>
          </p:cNvSpPr>
          <p:nvPr>
            <p:ph type="body" idx="1"/>
          </p:nvPr>
        </p:nvSpPr>
        <p:spPr>
          <a:xfrm>
            <a:off x="862361" y="4072450"/>
            <a:ext cx="5608320" cy="3660458"/>
          </a:xfrm>
        </p:spPr>
        <p:txBody>
          <a:bodyPr/>
          <a:lstStyle/>
          <a:p>
            <a:r>
              <a:rPr lang="en-US" dirty="0"/>
              <a:t>Nurses aid – 25k</a:t>
            </a:r>
          </a:p>
          <a:p>
            <a:r>
              <a:rPr lang="en-US" dirty="0"/>
              <a:t>Registered nurse – 52k</a:t>
            </a:r>
          </a:p>
          <a:p>
            <a:r>
              <a:rPr lang="en-US" dirty="0"/>
              <a:t>SS counselor – 48k</a:t>
            </a:r>
          </a:p>
          <a:p>
            <a:r>
              <a:rPr lang="en-US" dirty="0"/>
              <a:t>Teacher – 55 – 56 (first 5 years of career)</a:t>
            </a:r>
          </a:p>
          <a:p>
            <a:r>
              <a:rPr lang="en-US" dirty="0"/>
              <a:t>Clerical – 30k</a:t>
            </a:r>
          </a:p>
          <a:p>
            <a:r>
              <a:rPr lang="en-US" dirty="0"/>
              <a:t>EMT – 43K</a:t>
            </a:r>
          </a:p>
          <a:p>
            <a:endParaRPr lang="en-US" dirty="0"/>
          </a:p>
        </p:txBody>
      </p:sp>
      <p:sp>
        <p:nvSpPr>
          <p:cNvPr id="4" name="Slide Number Placeholder 3"/>
          <p:cNvSpPr>
            <a:spLocks noGrp="1"/>
          </p:cNvSpPr>
          <p:nvPr>
            <p:ph type="sldNum" sz="quarter" idx="10"/>
          </p:nvPr>
        </p:nvSpPr>
        <p:spPr/>
        <p:txBody>
          <a:bodyPr/>
          <a:lstStyle/>
          <a:p>
            <a:fld id="{B77056ED-B19C-414A-A14D-793C266E1A3D}" type="slidenum">
              <a:rPr lang="en-US" smtClean="0"/>
              <a:t>7</a:t>
            </a:fld>
            <a:endParaRPr lang="en-US" dirty="0"/>
          </a:p>
        </p:txBody>
      </p:sp>
    </p:spTree>
    <p:extLst>
      <p:ext uri="{BB962C8B-B14F-4D97-AF65-F5344CB8AC3E}">
        <p14:creationId xmlns:p14="http://schemas.microsoft.com/office/powerpoint/2010/main" val="25991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857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056ED-B19C-414A-A14D-793C266E1A3D}" type="slidenum">
              <a:rPr lang="en-US" smtClean="0"/>
              <a:t>8</a:t>
            </a:fld>
            <a:endParaRPr lang="en-US" dirty="0"/>
          </a:p>
        </p:txBody>
      </p:sp>
    </p:spTree>
    <p:extLst>
      <p:ext uri="{BB962C8B-B14F-4D97-AF65-F5344CB8AC3E}">
        <p14:creationId xmlns:p14="http://schemas.microsoft.com/office/powerpoint/2010/main" val="45436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84138"/>
            <a:ext cx="5562600" cy="3128962"/>
          </a:xfrm>
        </p:spPr>
      </p:sp>
      <p:sp>
        <p:nvSpPr>
          <p:cNvPr id="3" name="Notes Placeholder 2"/>
          <p:cNvSpPr>
            <a:spLocks noGrp="1"/>
          </p:cNvSpPr>
          <p:nvPr>
            <p:ph type="body" idx="1"/>
          </p:nvPr>
        </p:nvSpPr>
        <p:spPr>
          <a:xfrm>
            <a:off x="776085" y="3440057"/>
            <a:ext cx="5661660" cy="3686711"/>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77056ED-B19C-414A-A14D-793C266E1A3D}" type="slidenum">
              <a:rPr lang="en-US" smtClean="0"/>
              <a:t>9</a:t>
            </a:fld>
            <a:endParaRPr lang="en-US" dirty="0"/>
          </a:p>
        </p:txBody>
      </p:sp>
    </p:spTree>
    <p:extLst>
      <p:ext uri="{BB962C8B-B14F-4D97-AF65-F5344CB8AC3E}">
        <p14:creationId xmlns:p14="http://schemas.microsoft.com/office/powerpoint/2010/main" val="301163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309400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312843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29037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6172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427667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59660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342114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40645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10484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70710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54A16-8A19-48E2-904B-C4D7B0910A94}"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27A259-5777-4F5E-B7F6-789317A5CE89}" type="slidenum">
              <a:rPr lang="en-US" smtClean="0"/>
              <a:t>‹#›</a:t>
            </a:fld>
            <a:endParaRPr lang="en-US" dirty="0"/>
          </a:p>
        </p:txBody>
      </p:sp>
    </p:spTree>
    <p:extLst>
      <p:ext uri="{BB962C8B-B14F-4D97-AF65-F5344CB8AC3E}">
        <p14:creationId xmlns:p14="http://schemas.microsoft.com/office/powerpoint/2010/main" val="1464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54A16-8A19-48E2-904B-C4D7B0910A94}" type="datetimeFigureOut">
              <a:rPr lang="en-US" smtClean="0"/>
              <a:t>12/6/2022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7A259-5777-4F5E-B7F6-789317A5CE89}" type="slidenum">
              <a:rPr lang="en-US" smtClean="0"/>
              <a:t>‹#›</a:t>
            </a:fld>
            <a:endParaRPr lang="en-US" dirty="0"/>
          </a:p>
        </p:txBody>
      </p:sp>
    </p:spTree>
    <p:extLst>
      <p:ext uri="{BB962C8B-B14F-4D97-AF65-F5344CB8AC3E}">
        <p14:creationId xmlns:p14="http://schemas.microsoft.com/office/powerpoint/2010/main" val="117125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87457" y="587876"/>
            <a:ext cx="11617086" cy="1802764"/>
          </a:xfrm>
        </p:spPr>
        <p:txBody>
          <a:bodyPr>
            <a:normAutofit fontScale="90000"/>
          </a:bodyPr>
          <a:lstStyle/>
          <a:p>
            <a:pPr>
              <a:spcAft>
                <a:spcPts val="600"/>
              </a:spcAft>
            </a:pPr>
            <a:r>
              <a:rPr lang="en-US"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br>
              <a:rPr lang="en-US"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br>
            <a:r>
              <a:rPr lang="en-US" b="1"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Bowers Lane Affordable Housing Project</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6" name="Subtitle 2"/>
          <p:cNvSpPr txBox="1">
            <a:spLocks/>
          </p:cNvSpPr>
          <p:nvPr/>
        </p:nvSpPr>
        <p:spPr>
          <a:xfrm>
            <a:off x="780461" y="2653312"/>
            <a:ext cx="9829800" cy="96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chemeClr val="bg1"/>
                </a:solidFill>
                <a:latin typeface="Calibri Light" panose="020F0302020204030204" pitchFamily="34" charset="0"/>
                <a:cs typeface="Calibri Light" panose="020F0302020204030204" pitchFamily="34" charset="0"/>
              </a:rPr>
              <a:t>December 6, 2022</a:t>
            </a:r>
          </a:p>
          <a:p>
            <a:pPr>
              <a:spcBef>
                <a:spcPts val="1800"/>
              </a:spcBef>
            </a:pPr>
            <a:endParaRPr lang="en-US" sz="1800" dirty="0">
              <a:solidFill>
                <a:schemeClr val="accent1">
                  <a:lumMod val="50000"/>
                </a:schemeClr>
              </a:solidFill>
              <a:latin typeface="ScalaSans-Regular" panose="020B0503060101020103" pitchFamily="34" charset="0"/>
            </a:endParaRPr>
          </a:p>
          <a:p>
            <a:endParaRPr lang="en-US" sz="1800" dirty="0">
              <a:solidFill>
                <a:schemeClr val="accent1">
                  <a:lumMod val="50000"/>
                </a:schemeClr>
              </a:solidFill>
              <a:latin typeface="ScalaSans-Regular" panose="020B0503060101020103"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CC954574-97B3-4029-B066-543E0591F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837" y="5181600"/>
            <a:ext cx="4045048" cy="1277383"/>
          </a:xfrm>
          <a:prstGeom prst="rect">
            <a:avLst/>
          </a:prstGeom>
        </p:spPr>
      </p:pic>
    </p:spTree>
    <p:extLst>
      <p:ext uri="{BB962C8B-B14F-4D97-AF65-F5344CB8AC3E}">
        <p14:creationId xmlns:p14="http://schemas.microsoft.com/office/powerpoint/2010/main" val="263941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417" y="54800"/>
            <a:ext cx="10515600" cy="1325563"/>
          </a:xfrm>
        </p:spPr>
        <p:txBody>
          <a:bodyPr>
            <a:normAutofit/>
          </a:bodyPr>
          <a:lstStyle/>
          <a:p>
            <a:r>
              <a:rPr lang="en-US" b="1" dirty="0">
                <a:solidFill>
                  <a:schemeClr val="bg1"/>
                </a:solidFill>
              </a:rPr>
              <a:t>Bowers Lane (Restated Post Office Plaza) Redevelopment Plan </a:t>
            </a:r>
          </a:p>
        </p:txBody>
      </p:sp>
      <p:sp>
        <p:nvSpPr>
          <p:cNvPr id="3" name="TextBox 2">
            <a:extLst>
              <a:ext uri="{FF2B5EF4-FFF2-40B4-BE49-F238E27FC236}">
                <a16:creationId xmlns:a16="http://schemas.microsoft.com/office/drawing/2014/main" id="{2A77C443-FF2C-4139-B103-3BD7523CE55C}"/>
              </a:ext>
            </a:extLst>
          </p:cNvPr>
          <p:cNvSpPr txBox="1"/>
          <p:nvPr/>
        </p:nvSpPr>
        <p:spPr>
          <a:xfrm>
            <a:off x="468630" y="1668780"/>
            <a:ext cx="4027170" cy="313932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rPr>
              <a:t>(15) 100% AH Family Units</a:t>
            </a:r>
          </a:p>
          <a:p>
            <a:pPr marL="457200" indent="-457200">
              <a:buFont typeface="Wingdings" panose="05000000000000000000" pitchFamily="2" charset="2"/>
              <a:buChar char="Ø"/>
            </a:pPr>
            <a:r>
              <a:rPr lang="en-US" sz="2000" dirty="0">
                <a:solidFill>
                  <a:schemeClr val="bg1"/>
                </a:solidFill>
              </a:rPr>
              <a:t>Mix of bedrooms and income levels</a:t>
            </a:r>
          </a:p>
          <a:p>
            <a:endParaRPr lang="en-US" sz="2000" dirty="0">
              <a:solidFill>
                <a:schemeClr val="bg1"/>
              </a:solidFill>
            </a:endParaRPr>
          </a:p>
          <a:p>
            <a:pPr marL="457200" indent="-457200">
              <a:buFont typeface="Wingdings" panose="05000000000000000000" pitchFamily="2" charset="2"/>
              <a:buChar char="Ø"/>
            </a:pPr>
            <a:r>
              <a:rPr lang="en-US" sz="2000" dirty="0">
                <a:solidFill>
                  <a:schemeClr val="bg1"/>
                </a:solidFill>
              </a:rPr>
              <a:t>0.55 Acres of Lot 10 (Borough owned)</a:t>
            </a:r>
          </a:p>
          <a:p>
            <a:pPr marL="457200" indent="-457200">
              <a:buFont typeface="Wingdings" panose="05000000000000000000" pitchFamily="2" charset="2"/>
              <a:buChar char="Ø"/>
            </a:pPr>
            <a:r>
              <a:rPr lang="en-US" sz="2000" dirty="0">
                <a:solidFill>
                  <a:schemeClr val="bg1"/>
                </a:solidFill>
              </a:rPr>
              <a:t>Frontage/Access to Bowers Lane</a:t>
            </a:r>
          </a:p>
          <a:p>
            <a:endParaRPr lang="en-US" sz="2000" dirty="0">
              <a:solidFill>
                <a:schemeClr val="bg1"/>
              </a:solidFill>
            </a:endParaRPr>
          </a:p>
          <a:p>
            <a:pPr marL="457200" indent="-457200">
              <a:buFont typeface="Wingdings" panose="05000000000000000000" pitchFamily="2" charset="2"/>
              <a:buChar char="Ø"/>
            </a:pPr>
            <a:endParaRPr lang="en-US" sz="2000" dirty="0">
              <a:solidFill>
                <a:schemeClr val="bg1"/>
              </a:solidFill>
            </a:endParaRPr>
          </a:p>
          <a:p>
            <a:endParaRPr lang="en-US" dirty="0"/>
          </a:p>
        </p:txBody>
      </p:sp>
      <p:pic>
        <p:nvPicPr>
          <p:cNvPr id="5" name="Picture 4" descr="Map&#10;&#10;Description automatically generated">
            <a:extLst>
              <a:ext uri="{FF2B5EF4-FFF2-40B4-BE49-F238E27FC236}">
                <a16:creationId xmlns:a16="http://schemas.microsoft.com/office/drawing/2014/main" id="{B65A874E-D27A-4DD8-9AC6-CFA9DA20E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910" y="1210495"/>
            <a:ext cx="6843460" cy="5317939"/>
          </a:xfrm>
          <a:prstGeom prst="rect">
            <a:avLst/>
          </a:prstGeom>
        </p:spPr>
      </p:pic>
    </p:spTree>
    <p:extLst>
      <p:ext uri="{BB962C8B-B14F-4D97-AF65-F5344CB8AC3E}">
        <p14:creationId xmlns:p14="http://schemas.microsoft.com/office/powerpoint/2010/main" val="138079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3F581DAB-1A38-E906-8C79-5ED35026B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08" y="290639"/>
            <a:ext cx="11266583" cy="6276721"/>
          </a:xfrm>
          <a:prstGeom prst="rect">
            <a:avLst/>
          </a:prstGeom>
        </p:spPr>
      </p:pic>
      <p:sp>
        <p:nvSpPr>
          <p:cNvPr id="2" name="TextBox 1">
            <a:extLst>
              <a:ext uri="{FF2B5EF4-FFF2-40B4-BE49-F238E27FC236}">
                <a16:creationId xmlns:a16="http://schemas.microsoft.com/office/drawing/2014/main" id="{1EC55BF4-86A7-0131-66AF-93B4E5AC60AC}"/>
              </a:ext>
            </a:extLst>
          </p:cNvPr>
          <p:cNvSpPr txBox="1"/>
          <p:nvPr/>
        </p:nvSpPr>
        <p:spPr>
          <a:xfrm>
            <a:off x="692726" y="692727"/>
            <a:ext cx="3537528" cy="923330"/>
          </a:xfrm>
          <a:prstGeom prst="rect">
            <a:avLst/>
          </a:prstGeom>
          <a:noFill/>
        </p:spPr>
        <p:txBody>
          <a:bodyPr wrap="square" rtlCol="0">
            <a:spAutoFit/>
          </a:bodyPr>
          <a:lstStyle/>
          <a:p>
            <a:r>
              <a:rPr lang="en-US" dirty="0"/>
              <a:t>BCUW Team</a:t>
            </a:r>
          </a:p>
          <a:p>
            <a:r>
              <a:rPr lang="en-US" dirty="0"/>
              <a:t>Tom Toronto, President</a:t>
            </a:r>
          </a:p>
          <a:p>
            <a:r>
              <a:rPr lang="en-US" dirty="0"/>
              <a:t>Mike </a:t>
            </a:r>
            <a:r>
              <a:rPr lang="en-US" dirty="0" err="1"/>
              <a:t>Scro</a:t>
            </a:r>
            <a:r>
              <a:rPr lang="en-US" dirty="0"/>
              <a:t>, Architect, Z+ Architects</a:t>
            </a:r>
          </a:p>
        </p:txBody>
      </p:sp>
    </p:spTree>
    <p:extLst>
      <p:ext uri="{BB962C8B-B14F-4D97-AF65-F5344CB8AC3E}">
        <p14:creationId xmlns:p14="http://schemas.microsoft.com/office/powerpoint/2010/main" val="187487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descr="A row of houses&#10;&#10;Description automatically generated with medium confidence">
            <a:extLst>
              <a:ext uri="{FF2B5EF4-FFF2-40B4-BE49-F238E27FC236}">
                <a16:creationId xmlns:a16="http://schemas.microsoft.com/office/drawing/2014/main" id="{4A3CAA08-5DF4-2F13-7FDA-02AC4C5EB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9" y="97438"/>
            <a:ext cx="5125165" cy="3181794"/>
          </a:xfrm>
          <a:prstGeom prst="rect">
            <a:avLst/>
          </a:prstGeom>
        </p:spPr>
      </p:pic>
      <p:pic>
        <p:nvPicPr>
          <p:cNvPr id="10" name="Picture 9" descr="A picture containing outdoor, sky, building, government building">
            <a:extLst>
              <a:ext uri="{FF2B5EF4-FFF2-40B4-BE49-F238E27FC236}">
                <a16:creationId xmlns:a16="http://schemas.microsoft.com/office/drawing/2014/main" id="{9AE0C0BB-1F31-C3B7-4D09-638A4FC02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719" y="1505858"/>
            <a:ext cx="6172207" cy="3846284"/>
          </a:xfrm>
          <a:prstGeom prst="rect">
            <a:avLst/>
          </a:prstGeom>
        </p:spPr>
      </p:pic>
      <p:pic>
        <p:nvPicPr>
          <p:cNvPr id="12" name="Picture 11" descr="A picture containing grass, house, outdoor, old&#10;&#10;Description automatically generated">
            <a:extLst>
              <a:ext uri="{FF2B5EF4-FFF2-40B4-BE49-F238E27FC236}">
                <a16:creationId xmlns:a16="http://schemas.microsoft.com/office/drawing/2014/main" id="{84B23705-9082-9AED-6A7B-B6B66BDD1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89" y="3429000"/>
            <a:ext cx="5144218" cy="3238952"/>
          </a:xfrm>
          <a:prstGeom prst="rect">
            <a:avLst/>
          </a:prstGeom>
        </p:spPr>
      </p:pic>
    </p:spTree>
    <p:extLst>
      <p:ext uri="{BB962C8B-B14F-4D97-AF65-F5344CB8AC3E}">
        <p14:creationId xmlns:p14="http://schemas.microsoft.com/office/powerpoint/2010/main" val="328991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2C91ED-5BE4-92B8-5463-7DD6A1A35C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5560" y="17787"/>
            <a:ext cx="10277846" cy="6833715"/>
          </a:xfrm>
          <a:prstGeom prst="rect">
            <a:avLst/>
          </a:prstGeom>
        </p:spPr>
      </p:pic>
    </p:spTree>
    <p:extLst>
      <p:ext uri="{BB962C8B-B14F-4D97-AF65-F5344CB8AC3E}">
        <p14:creationId xmlns:p14="http://schemas.microsoft.com/office/powerpoint/2010/main" val="370285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1AEDC65-BB85-24CD-77F1-A583FD3EF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62" y="0"/>
            <a:ext cx="10389475" cy="6858000"/>
          </a:xfrm>
          <a:prstGeom prst="rect">
            <a:avLst/>
          </a:prstGeom>
        </p:spPr>
      </p:pic>
    </p:spTree>
    <p:extLst>
      <p:ext uri="{BB962C8B-B14F-4D97-AF65-F5344CB8AC3E}">
        <p14:creationId xmlns:p14="http://schemas.microsoft.com/office/powerpoint/2010/main" val="410767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840B431-E028-3B61-AB0B-39082B1D6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72" y="0"/>
            <a:ext cx="10326055" cy="6858000"/>
          </a:xfrm>
          <a:prstGeom prst="rect">
            <a:avLst/>
          </a:prstGeom>
        </p:spPr>
      </p:pic>
    </p:spTree>
    <p:extLst>
      <p:ext uri="{BB962C8B-B14F-4D97-AF65-F5344CB8AC3E}">
        <p14:creationId xmlns:p14="http://schemas.microsoft.com/office/powerpoint/2010/main" val="19577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518" y="209036"/>
            <a:ext cx="10515600" cy="1325563"/>
          </a:xfrm>
        </p:spPr>
        <p:txBody>
          <a:bodyPr>
            <a:normAutofit fontScale="90000"/>
          </a:bodyPr>
          <a:lstStyle/>
          <a:p>
            <a:r>
              <a:rPr lang="en-US" b="1" dirty="0">
                <a:solidFill>
                  <a:schemeClr val="bg1"/>
                </a:solidFill>
              </a:rPr>
              <a:t>Bowers Lane </a:t>
            </a:r>
            <a:br>
              <a:rPr lang="en-US" b="1" dirty="0">
                <a:solidFill>
                  <a:schemeClr val="bg1"/>
                </a:solidFill>
              </a:rPr>
            </a:br>
            <a:r>
              <a:rPr lang="en-US" b="1" dirty="0">
                <a:solidFill>
                  <a:schemeClr val="bg1"/>
                </a:solidFill>
              </a:rPr>
              <a:t>Affordable Housing </a:t>
            </a:r>
            <a:br>
              <a:rPr lang="en-US" b="1" dirty="0">
                <a:solidFill>
                  <a:schemeClr val="bg1"/>
                </a:solidFill>
              </a:rPr>
            </a:br>
            <a:r>
              <a:rPr lang="en-US" b="1" dirty="0">
                <a:solidFill>
                  <a:schemeClr val="bg1"/>
                </a:solidFill>
              </a:rPr>
              <a:t>Project </a:t>
            </a:r>
          </a:p>
        </p:txBody>
      </p:sp>
      <p:sp>
        <p:nvSpPr>
          <p:cNvPr id="3" name="TextBox 2">
            <a:extLst>
              <a:ext uri="{FF2B5EF4-FFF2-40B4-BE49-F238E27FC236}">
                <a16:creationId xmlns:a16="http://schemas.microsoft.com/office/drawing/2014/main" id="{2A77C443-FF2C-4139-B103-3BD7523CE55C}"/>
              </a:ext>
            </a:extLst>
          </p:cNvPr>
          <p:cNvSpPr txBox="1"/>
          <p:nvPr/>
        </p:nvSpPr>
        <p:spPr>
          <a:xfrm>
            <a:off x="549111" y="1988269"/>
            <a:ext cx="4027170" cy="3447098"/>
          </a:xfrm>
          <a:prstGeom prst="rect">
            <a:avLst/>
          </a:prstGeom>
          <a:noFill/>
        </p:spPr>
        <p:txBody>
          <a:bodyPr wrap="square" rtlCol="0">
            <a:spAutoFit/>
          </a:bodyPr>
          <a:lstStyle/>
          <a:p>
            <a:pPr marL="457200" indent="-457200">
              <a:buFont typeface="Wingdings" panose="05000000000000000000" pitchFamily="2" charset="2"/>
              <a:buChar char="Ø"/>
            </a:pPr>
            <a:r>
              <a:rPr lang="en-US" sz="2000" dirty="0">
                <a:solidFill>
                  <a:schemeClr val="bg1"/>
                </a:solidFill>
              </a:rPr>
              <a:t>Maintain approximately 59 parking spaces</a:t>
            </a:r>
          </a:p>
          <a:p>
            <a:pPr marL="457200" indent="-457200">
              <a:buFont typeface="Wingdings" panose="05000000000000000000" pitchFamily="2" charset="2"/>
              <a:buChar char="Ø"/>
            </a:pPr>
            <a:endParaRPr lang="en-US" sz="2000" dirty="0">
              <a:solidFill>
                <a:schemeClr val="bg1"/>
              </a:solidFill>
            </a:endParaRPr>
          </a:p>
          <a:p>
            <a:pPr marL="457200" indent="-457200">
              <a:buFont typeface="Wingdings" panose="05000000000000000000" pitchFamily="2" charset="2"/>
              <a:buChar char="Ø"/>
            </a:pPr>
            <a:r>
              <a:rPr lang="en-US" sz="2000" dirty="0">
                <a:solidFill>
                  <a:schemeClr val="bg1"/>
                </a:solidFill>
              </a:rPr>
              <a:t>Opportunity to upgrade public parking lot</a:t>
            </a:r>
          </a:p>
          <a:p>
            <a:pPr marL="457200" indent="-457200">
              <a:buFont typeface="Wingdings" panose="05000000000000000000" pitchFamily="2" charset="2"/>
              <a:buChar char="Ø"/>
            </a:pPr>
            <a:endParaRPr lang="en-US" sz="2000" dirty="0">
              <a:solidFill>
                <a:schemeClr val="bg1"/>
              </a:solidFill>
            </a:endParaRPr>
          </a:p>
          <a:p>
            <a:pPr marL="457200" indent="-457200">
              <a:buFont typeface="Wingdings" panose="05000000000000000000" pitchFamily="2" charset="2"/>
              <a:buChar char="Ø"/>
            </a:pPr>
            <a:r>
              <a:rPr lang="en-US" sz="2000" dirty="0">
                <a:solidFill>
                  <a:schemeClr val="bg1"/>
                </a:solidFill>
              </a:rPr>
              <a:t>Alternate parking opportunities</a:t>
            </a:r>
          </a:p>
          <a:p>
            <a:pPr marL="457200" indent="-457200">
              <a:buFont typeface="Wingdings" panose="05000000000000000000" pitchFamily="2" charset="2"/>
              <a:buChar char="Ø"/>
            </a:pPr>
            <a:endParaRPr lang="en-US" sz="2000" dirty="0">
              <a:solidFill>
                <a:schemeClr val="bg1"/>
              </a:solidFill>
            </a:endParaRPr>
          </a:p>
          <a:p>
            <a:pPr marL="457200" indent="-457200">
              <a:buFont typeface="Wingdings" panose="05000000000000000000" pitchFamily="2" charset="2"/>
              <a:buChar char="Ø"/>
            </a:pPr>
            <a:endParaRPr lang="en-US" sz="2000" dirty="0">
              <a:solidFill>
                <a:schemeClr val="bg1"/>
              </a:solidFill>
            </a:endParaRPr>
          </a:p>
          <a:p>
            <a:pPr marL="457200" indent="-457200">
              <a:buFont typeface="Wingdings" panose="05000000000000000000" pitchFamily="2" charset="2"/>
              <a:buChar char="Ø"/>
            </a:pPr>
            <a:endParaRPr lang="en-US" sz="2000" dirty="0">
              <a:solidFill>
                <a:schemeClr val="bg1"/>
              </a:solidFill>
            </a:endParaRPr>
          </a:p>
          <a:p>
            <a:endParaRPr lang="en-US" dirty="0"/>
          </a:p>
        </p:txBody>
      </p:sp>
      <p:pic>
        <p:nvPicPr>
          <p:cNvPr id="9" name="Picture 8" descr="Map&#10;&#10;Description automatically generated">
            <a:extLst>
              <a:ext uri="{FF2B5EF4-FFF2-40B4-BE49-F238E27FC236}">
                <a16:creationId xmlns:a16="http://schemas.microsoft.com/office/drawing/2014/main" id="{77565E74-A62D-C321-1C24-259EEF2A5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879" y="722385"/>
            <a:ext cx="7353822" cy="5413230"/>
          </a:xfrm>
          <a:prstGeom prst="rect">
            <a:avLst/>
          </a:prstGeom>
        </p:spPr>
      </p:pic>
    </p:spTree>
    <p:extLst>
      <p:ext uri="{BB962C8B-B14F-4D97-AF65-F5344CB8AC3E}">
        <p14:creationId xmlns:p14="http://schemas.microsoft.com/office/powerpoint/2010/main" val="188018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2371" y="665653"/>
            <a:ext cx="5512106" cy="3566160"/>
          </a:xfrm>
        </p:spPr>
        <p:txBody>
          <a:bodyPr vert="horz" lIns="91440" tIns="45720" rIns="91440" bIns="45720" rtlCol="0" anchor="b">
            <a:normAutofit/>
          </a:bodyPr>
          <a:lstStyle/>
          <a:p>
            <a:r>
              <a:rPr lang="en-US" sz="4800" b="1" dirty="0">
                <a:solidFill>
                  <a:schemeClr val="bg1"/>
                </a:solidFill>
              </a:rPr>
              <a:t>Next Steps</a:t>
            </a:r>
            <a:br>
              <a:rPr lang="en-US" sz="4800" b="1" dirty="0">
                <a:solidFill>
                  <a:schemeClr val="bg1"/>
                </a:solidFill>
              </a:rPr>
            </a:br>
            <a:br>
              <a:rPr lang="en-US" sz="1800" b="1" dirty="0">
                <a:solidFill>
                  <a:schemeClr val="bg1"/>
                </a:solidFill>
              </a:rPr>
            </a:br>
            <a:r>
              <a:rPr lang="en-US" sz="2200" b="1" dirty="0">
                <a:solidFill>
                  <a:schemeClr val="bg1"/>
                </a:solidFill>
              </a:rPr>
              <a:t>*  Finalize Site Plans and Architectural Plans</a:t>
            </a:r>
            <a:br>
              <a:rPr lang="en-US" sz="2200" b="1" dirty="0">
                <a:solidFill>
                  <a:schemeClr val="bg1"/>
                </a:solidFill>
              </a:rPr>
            </a:br>
            <a:r>
              <a:rPr lang="en-US" sz="2200" b="1" dirty="0">
                <a:solidFill>
                  <a:schemeClr val="bg1"/>
                </a:solidFill>
              </a:rPr>
              <a:t>*  HPC &amp; PB Application Submission: Feb. 2023</a:t>
            </a:r>
            <a:br>
              <a:rPr lang="en-US" sz="2200" b="1" dirty="0">
                <a:solidFill>
                  <a:schemeClr val="bg1"/>
                </a:solidFill>
              </a:rPr>
            </a:br>
            <a:r>
              <a:rPr lang="en-US" sz="2200" b="1" dirty="0">
                <a:solidFill>
                  <a:schemeClr val="bg1"/>
                </a:solidFill>
              </a:rPr>
              <a:t>*  PB Meetings:  Spring 2023</a:t>
            </a:r>
            <a:br>
              <a:rPr lang="en-US" sz="2200" b="1" dirty="0">
                <a:solidFill>
                  <a:schemeClr val="bg1"/>
                </a:solidFill>
              </a:rPr>
            </a:br>
            <a:r>
              <a:rPr lang="en-US" sz="2200" b="1" dirty="0">
                <a:solidFill>
                  <a:schemeClr val="bg1"/>
                </a:solidFill>
              </a:rPr>
              <a:t>*  Funding Process:  Winter 2023</a:t>
            </a:r>
            <a:br>
              <a:rPr lang="en-US" sz="2200" b="1" dirty="0">
                <a:solidFill>
                  <a:schemeClr val="bg1"/>
                </a:solidFill>
              </a:rPr>
            </a:br>
            <a:r>
              <a:rPr lang="en-US" sz="2200" b="1" dirty="0">
                <a:solidFill>
                  <a:schemeClr val="bg1"/>
                </a:solidFill>
              </a:rPr>
              <a:t>*  Construction Start:  2024- 2025</a:t>
            </a:r>
            <a:br>
              <a:rPr lang="en-US" sz="2200" b="1" dirty="0">
                <a:solidFill>
                  <a:schemeClr val="bg1"/>
                </a:solidFill>
              </a:rPr>
            </a:br>
            <a:r>
              <a:rPr lang="en-US" sz="2200" b="1" dirty="0">
                <a:solidFill>
                  <a:schemeClr val="bg1"/>
                </a:solidFill>
              </a:rPr>
              <a:t>*  Certificate of Occupancy:  Mid-Late 2025</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 map&#10;&#10;Description automatically generated">
            <a:extLst>
              <a:ext uri="{FF2B5EF4-FFF2-40B4-BE49-F238E27FC236}">
                <a16:creationId xmlns:a16="http://schemas.microsoft.com/office/drawing/2014/main" id="{5B26C06D-0F7C-6811-1C2D-466B3EF5C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985" y="70969"/>
            <a:ext cx="5944430" cy="6716062"/>
          </a:xfrm>
          <a:prstGeom prst="rect">
            <a:avLst/>
          </a:prstGeom>
        </p:spPr>
      </p:pic>
    </p:spTree>
    <p:extLst>
      <p:ext uri="{BB962C8B-B14F-4D97-AF65-F5344CB8AC3E}">
        <p14:creationId xmlns:p14="http://schemas.microsoft.com/office/powerpoint/2010/main" val="404706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8844" y="1118356"/>
            <a:ext cx="3734014" cy="1720932"/>
          </a:xfrm>
        </p:spPr>
        <p:txBody>
          <a:bodyPr vert="horz" lIns="91440" tIns="45720" rIns="91440" bIns="45720" rtlCol="0" anchor="b">
            <a:normAutofit/>
          </a:bodyPr>
          <a:lstStyle/>
          <a:p>
            <a:r>
              <a:rPr lang="en-US" sz="5400" b="1" dirty="0">
                <a:solidFill>
                  <a:schemeClr val="bg1"/>
                </a:solidFill>
              </a:rPr>
              <a:t>Questions</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road, grass&#10;&#10;Description automatically generated">
            <a:extLst>
              <a:ext uri="{FF2B5EF4-FFF2-40B4-BE49-F238E27FC236}">
                <a16:creationId xmlns:a16="http://schemas.microsoft.com/office/drawing/2014/main" id="{8C56BD49-4BF6-47B0-375B-4AB4611A9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73" y="690180"/>
            <a:ext cx="6506483" cy="5477639"/>
          </a:xfrm>
          <a:prstGeom prst="rect">
            <a:avLst/>
          </a:prstGeom>
        </p:spPr>
      </p:pic>
    </p:spTree>
    <p:extLst>
      <p:ext uri="{BB962C8B-B14F-4D97-AF65-F5344CB8AC3E}">
        <p14:creationId xmlns:p14="http://schemas.microsoft.com/office/powerpoint/2010/main" val="20976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chemeClr val="bg1"/>
                </a:solidFill>
              </a:rPr>
              <a:t>Meeting Overview</a:t>
            </a:r>
            <a:endParaRPr lang="en-US" b="1" dirty="0">
              <a:solidFill>
                <a:schemeClr val="bg1"/>
              </a:solidFill>
            </a:endParaRPr>
          </a:p>
        </p:txBody>
      </p:sp>
      <p:sp>
        <p:nvSpPr>
          <p:cNvPr id="3" name="Content Placeholder 2"/>
          <p:cNvSpPr>
            <a:spLocks noGrp="1"/>
          </p:cNvSpPr>
          <p:nvPr>
            <p:ph idx="1"/>
          </p:nvPr>
        </p:nvSpPr>
        <p:spPr/>
        <p:txBody>
          <a:bodyPr>
            <a:normAutofit/>
          </a:bodyPr>
          <a:lstStyle/>
          <a:p>
            <a:r>
              <a:rPr lang="en-US" dirty="0">
                <a:solidFill>
                  <a:schemeClr val="bg1"/>
                </a:solidFill>
              </a:rPr>
              <a:t>Introduction + Meeting Format</a:t>
            </a:r>
          </a:p>
          <a:p>
            <a:r>
              <a:rPr lang="en-US" dirty="0">
                <a:solidFill>
                  <a:schemeClr val="bg1"/>
                </a:solidFill>
              </a:rPr>
              <a:t>Background – Affordable Housing + PO Plaza Redevelopment</a:t>
            </a:r>
          </a:p>
          <a:p>
            <a:r>
              <a:rPr lang="en-US" dirty="0">
                <a:solidFill>
                  <a:schemeClr val="bg1"/>
                </a:solidFill>
              </a:rPr>
              <a:t>Bergen County United Way (BCUW) Project</a:t>
            </a:r>
          </a:p>
          <a:p>
            <a:pPr lvl="1"/>
            <a:r>
              <a:rPr lang="en-US" dirty="0">
                <a:solidFill>
                  <a:schemeClr val="bg1"/>
                </a:solidFill>
              </a:rPr>
              <a:t>Background</a:t>
            </a:r>
          </a:p>
          <a:p>
            <a:pPr lvl="1"/>
            <a:r>
              <a:rPr lang="en-US" dirty="0">
                <a:solidFill>
                  <a:schemeClr val="bg1"/>
                </a:solidFill>
              </a:rPr>
              <a:t>Precedent Projects</a:t>
            </a:r>
          </a:p>
          <a:p>
            <a:pPr lvl="1"/>
            <a:r>
              <a:rPr lang="en-US" dirty="0">
                <a:solidFill>
                  <a:schemeClr val="bg1"/>
                </a:solidFill>
              </a:rPr>
              <a:t>Bowers Lane Project Preliminary Plans</a:t>
            </a:r>
          </a:p>
          <a:p>
            <a:r>
              <a:rPr lang="en-US" dirty="0">
                <a:solidFill>
                  <a:schemeClr val="bg1"/>
                </a:solidFill>
              </a:rPr>
              <a:t>Next Steps </a:t>
            </a:r>
          </a:p>
          <a:p>
            <a:r>
              <a:rPr lang="en-US" dirty="0">
                <a:solidFill>
                  <a:schemeClr val="bg1"/>
                </a:solidFill>
              </a:rPr>
              <a:t>Questions </a:t>
            </a:r>
          </a:p>
        </p:txBody>
      </p:sp>
    </p:spTree>
    <p:extLst>
      <p:ext uri="{BB962C8B-B14F-4D97-AF65-F5344CB8AC3E}">
        <p14:creationId xmlns:p14="http://schemas.microsoft.com/office/powerpoint/2010/main" val="55406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02964" y="-24728"/>
            <a:ext cx="10515600" cy="1325563"/>
          </a:xfrm>
        </p:spPr>
        <p:txBody>
          <a:bodyPr/>
          <a:lstStyle/>
          <a:p>
            <a:r>
              <a:rPr lang="en-US" dirty="0">
                <a:solidFill>
                  <a:schemeClr val="bg1"/>
                </a:solidFill>
              </a:rPr>
              <a:t>The Obligation</a:t>
            </a:r>
            <a:r>
              <a:rPr lang="en-US" dirty="0"/>
              <a:t>		</a:t>
            </a:r>
          </a:p>
        </p:txBody>
      </p:sp>
      <p:sp>
        <p:nvSpPr>
          <p:cNvPr id="8" name="Freeform 7"/>
          <p:cNvSpPr/>
          <p:nvPr/>
        </p:nvSpPr>
        <p:spPr>
          <a:xfrm>
            <a:off x="1632877" y="1090500"/>
            <a:ext cx="1920240" cy="1828800"/>
          </a:xfrm>
          <a:custGeom>
            <a:avLst/>
            <a:gdLst>
              <a:gd name="connsiteX0" fmla="*/ 0 w 1239564"/>
              <a:gd name="connsiteY0" fmla="*/ 619782 h 1239564"/>
              <a:gd name="connsiteX1" fmla="*/ 619782 w 1239564"/>
              <a:gd name="connsiteY1" fmla="*/ 0 h 1239564"/>
              <a:gd name="connsiteX2" fmla="*/ 1239564 w 1239564"/>
              <a:gd name="connsiteY2" fmla="*/ 619782 h 1239564"/>
              <a:gd name="connsiteX3" fmla="*/ 619782 w 1239564"/>
              <a:gd name="connsiteY3" fmla="*/ 1239564 h 1239564"/>
              <a:gd name="connsiteX4" fmla="*/ 0 w 1239564"/>
              <a:gd name="connsiteY4" fmla="*/ 619782 h 123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64" h="1239564">
                <a:moveTo>
                  <a:pt x="0" y="619782"/>
                </a:moveTo>
                <a:cubicBezTo>
                  <a:pt x="0" y="277486"/>
                  <a:pt x="277486" y="0"/>
                  <a:pt x="619782" y="0"/>
                </a:cubicBezTo>
                <a:cubicBezTo>
                  <a:pt x="962078" y="0"/>
                  <a:pt x="1239564" y="277486"/>
                  <a:pt x="1239564" y="619782"/>
                </a:cubicBezTo>
                <a:cubicBezTo>
                  <a:pt x="1239564" y="962078"/>
                  <a:pt x="962078" y="1239564"/>
                  <a:pt x="619782" y="1239564"/>
                </a:cubicBezTo>
                <a:cubicBezTo>
                  <a:pt x="277486" y="1239564"/>
                  <a:pt x="0" y="962078"/>
                  <a:pt x="0" y="619782"/>
                </a:cubicBez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930" tIns="206930" rIns="206930" bIns="206930" numCol="1" spcCol="1270" anchor="ctr" anchorCtr="0">
            <a:noAutofit/>
          </a:bodyPr>
          <a:lstStyle/>
          <a:p>
            <a:pPr lvl="0" algn="ctr" defTabSz="8890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Rehab.</a:t>
            </a:r>
          </a:p>
        </p:txBody>
      </p:sp>
      <p:sp>
        <p:nvSpPr>
          <p:cNvPr id="10" name="Freeform 9"/>
          <p:cNvSpPr/>
          <p:nvPr/>
        </p:nvSpPr>
        <p:spPr>
          <a:xfrm>
            <a:off x="343635" y="3061064"/>
            <a:ext cx="1920240" cy="1828800"/>
          </a:xfrm>
          <a:custGeom>
            <a:avLst/>
            <a:gdLst>
              <a:gd name="connsiteX0" fmla="*/ 0 w 1239564"/>
              <a:gd name="connsiteY0" fmla="*/ 619782 h 1239564"/>
              <a:gd name="connsiteX1" fmla="*/ 619782 w 1239564"/>
              <a:gd name="connsiteY1" fmla="*/ 0 h 1239564"/>
              <a:gd name="connsiteX2" fmla="*/ 1239564 w 1239564"/>
              <a:gd name="connsiteY2" fmla="*/ 619782 h 1239564"/>
              <a:gd name="connsiteX3" fmla="*/ 619782 w 1239564"/>
              <a:gd name="connsiteY3" fmla="*/ 1239564 h 1239564"/>
              <a:gd name="connsiteX4" fmla="*/ 0 w 1239564"/>
              <a:gd name="connsiteY4" fmla="*/ 619782 h 123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64" h="1239564">
                <a:moveTo>
                  <a:pt x="0" y="619782"/>
                </a:moveTo>
                <a:cubicBezTo>
                  <a:pt x="0" y="277486"/>
                  <a:pt x="277486" y="0"/>
                  <a:pt x="619782" y="0"/>
                </a:cubicBezTo>
                <a:cubicBezTo>
                  <a:pt x="962078" y="0"/>
                  <a:pt x="1239564" y="277486"/>
                  <a:pt x="1239564" y="619782"/>
                </a:cubicBezTo>
                <a:cubicBezTo>
                  <a:pt x="1239564" y="962078"/>
                  <a:pt x="962078" y="1239564"/>
                  <a:pt x="619782" y="1239564"/>
                </a:cubicBezTo>
                <a:cubicBezTo>
                  <a:pt x="277486" y="1239564"/>
                  <a:pt x="0" y="962078"/>
                  <a:pt x="0" y="619782"/>
                </a:cubicBez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930" tIns="206930" rIns="206930" bIns="206930" numCol="1" spcCol="1270" anchor="ctr" anchorCtr="0">
            <a:noAutofit/>
          </a:bodyPr>
          <a:lstStyle/>
          <a:p>
            <a:pPr lvl="0" algn="ctr" defTabSz="8890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Prior Round</a:t>
            </a:r>
          </a:p>
          <a:p>
            <a:pPr lvl="0" algn="ctr" defTabSz="889000">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ScalaSans-Regular" panose="020B0503060101020103" pitchFamily="34" charset="0"/>
              </a:rPr>
              <a:t>(1987-1999)</a:t>
            </a:r>
          </a:p>
        </p:txBody>
      </p:sp>
      <p:sp>
        <p:nvSpPr>
          <p:cNvPr id="12" name="Freeform 11"/>
          <p:cNvSpPr/>
          <p:nvPr/>
        </p:nvSpPr>
        <p:spPr>
          <a:xfrm>
            <a:off x="371343" y="4930014"/>
            <a:ext cx="1920240" cy="1828800"/>
          </a:xfrm>
          <a:custGeom>
            <a:avLst/>
            <a:gdLst>
              <a:gd name="connsiteX0" fmla="*/ 0 w 1729266"/>
              <a:gd name="connsiteY0" fmla="*/ 862346 h 1724692"/>
              <a:gd name="connsiteX1" fmla="*/ 864633 w 1729266"/>
              <a:gd name="connsiteY1" fmla="*/ 0 h 1724692"/>
              <a:gd name="connsiteX2" fmla="*/ 1729266 w 1729266"/>
              <a:gd name="connsiteY2" fmla="*/ 862346 h 1724692"/>
              <a:gd name="connsiteX3" fmla="*/ 864633 w 1729266"/>
              <a:gd name="connsiteY3" fmla="*/ 1724692 h 1724692"/>
              <a:gd name="connsiteX4" fmla="*/ 0 w 1729266"/>
              <a:gd name="connsiteY4" fmla="*/ 862346 h 172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66" h="1724692">
                <a:moveTo>
                  <a:pt x="0" y="862346"/>
                </a:moveTo>
                <a:cubicBezTo>
                  <a:pt x="0" y="386085"/>
                  <a:pt x="387109" y="0"/>
                  <a:pt x="864633" y="0"/>
                </a:cubicBezTo>
                <a:cubicBezTo>
                  <a:pt x="1342157" y="0"/>
                  <a:pt x="1729266" y="386085"/>
                  <a:pt x="1729266" y="862346"/>
                </a:cubicBezTo>
                <a:cubicBezTo>
                  <a:pt x="1729266" y="1338607"/>
                  <a:pt x="1342157" y="1724692"/>
                  <a:pt x="864633" y="1724692"/>
                </a:cubicBezTo>
                <a:cubicBezTo>
                  <a:pt x="387109" y="1724692"/>
                  <a:pt x="0" y="1338607"/>
                  <a:pt x="0" y="862346"/>
                </a:cubicBezTo>
                <a:close/>
              </a:path>
            </a:pathLst>
          </a:cu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6105" tIns="275435" rIns="276105" bIns="275435" numCol="1" spcCol="1270" anchor="ctr" anchorCtr="0">
            <a:noAutofit/>
          </a:bodyPr>
          <a:lstStyle/>
          <a:p>
            <a:pPr lvl="0" algn="ctr" defTabSz="8001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Third Round</a:t>
            </a:r>
          </a:p>
          <a:p>
            <a:pPr lvl="0" algn="ctr" defTabSz="800100">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ScalaSans-Regular" panose="020B0503060101020103" pitchFamily="34" charset="0"/>
              </a:rPr>
              <a:t>(1999-2025)</a:t>
            </a:r>
          </a:p>
        </p:txBody>
      </p:sp>
      <p:graphicFrame>
        <p:nvGraphicFramePr>
          <p:cNvPr id="2" name="Diagram 1"/>
          <p:cNvGraphicFramePr/>
          <p:nvPr/>
        </p:nvGraphicFramePr>
        <p:xfrm>
          <a:off x="3716311" y="1237224"/>
          <a:ext cx="4193626" cy="147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extLst>
              <p:ext uri="{D42A27DB-BD31-4B8C-83A1-F6EECF244321}">
                <p14:modId xmlns:p14="http://schemas.microsoft.com/office/powerpoint/2010/main" val="3255954649"/>
              </p:ext>
            </p:extLst>
          </p:nvPr>
        </p:nvGraphicFramePr>
        <p:xfrm>
          <a:off x="2342882" y="3170114"/>
          <a:ext cx="3499708" cy="1471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p:cNvGraphicFramePr/>
          <p:nvPr/>
        </p:nvGraphicFramePr>
        <p:xfrm>
          <a:off x="2396101" y="5031629"/>
          <a:ext cx="3446489" cy="14717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 8">
            <a:extLst>
              <a:ext uri="{FF2B5EF4-FFF2-40B4-BE49-F238E27FC236}">
                <a16:creationId xmlns:a16="http://schemas.microsoft.com/office/drawing/2014/main" id="{F179716C-613D-4AB9-9369-3891AADC8FF0}"/>
              </a:ext>
            </a:extLst>
          </p:cNvPr>
          <p:cNvGrpSpPr/>
          <p:nvPr/>
        </p:nvGrpSpPr>
        <p:grpSpPr>
          <a:xfrm>
            <a:off x="8683720" y="5047458"/>
            <a:ext cx="3446489" cy="1471740"/>
            <a:chOff x="0" y="0"/>
            <a:chExt cx="4189530" cy="1471740"/>
          </a:xfrm>
        </p:grpSpPr>
        <p:sp>
          <p:nvSpPr>
            <p:cNvPr id="11" name="Arrow: Chevron 10">
              <a:extLst>
                <a:ext uri="{FF2B5EF4-FFF2-40B4-BE49-F238E27FC236}">
                  <a16:creationId xmlns:a16="http://schemas.microsoft.com/office/drawing/2014/main" id="{764B3383-8BB4-41C5-AACC-F1D15BF9F86B}"/>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C4779269-76E5-49F3-93D1-A433A2E4C9C1}"/>
                </a:ext>
              </a:extLst>
            </p:cNvPr>
            <p:cNvSpPr txBox="1"/>
            <p:nvPr/>
          </p:nvSpPr>
          <p:spPr>
            <a:xfrm rot="21600000">
              <a:off x="735870"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337</a:t>
              </a:r>
            </a:p>
          </p:txBody>
        </p:sp>
      </p:grpSp>
      <p:grpSp>
        <p:nvGrpSpPr>
          <p:cNvPr id="14" name="Group 13">
            <a:extLst>
              <a:ext uri="{FF2B5EF4-FFF2-40B4-BE49-F238E27FC236}">
                <a16:creationId xmlns:a16="http://schemas.microsoft.com/office/drawing/2014/main" id="{7F823598-8923-4009-A7E4-E6679572490C}"/>
              </a:ext>
            </a:extLst>
          </p:cNvPr>
          <p:cNvGrpSpPr/>
          <p:nvPr/>
        </p:nvGrpSpPr>
        <p:grpSpPr>
          <a:xfrm>
            <a:off x="8500325" y="3153201"/>
            <a:ext cx="3622563" cy="1471740"/>
            <a:chOff x="0" y="0"/>
            <a:chExt cx="4189530" cy="1471740"/>
          </a:xfrm>
        </p:grpSpPr>
        <p:sp>
          <p:nvSpPr>
            <p:cNvPr id="15" name="Arrow: Chevron 14">
              <a:extLst>
                <a:ext uri="{FF2B5EF4-FFF2-40B4-BE49-F238E27FC236}">
                  <a16:creationId xmlns:a16="http://schemas.microsoft.com/office/drawing/2014/main" id="{98951727-BBA8-47A1-B799-0FC61EE0B032}"/>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7CE5A8A0-372A-4E38-AA5C-DF32B31E3EF2}"/>
                </a:ext>
              </a:extLst>
            </p:cNvPr>
            <p:cNvSpPr txBox="1"/>
            <p:nvPr/>
          </p:nvSpPr>
          <p:spPr>
            <a:xfrm rot="21600000">
              <a:off x="735870"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dirty="0">
                  <a:effectLst>
                    <a:outerShdw blurRad="38100" dist="38100" dir="2700000" algn="tl">
                      <a:srgbClr val="000000">
                        <a:alpha val="43137"/>
                      </a:srgbClr>
                    </a:outerShdw>
                  </a:effectLst>
                  <a:latin typeface="ScalaSans-Regular" panose="020B0503060101020103" pitchFamily="34" charset="0"/>
                </a:rPr>
                <a:t>77</a:t>
              </a:r>
              <a:endParaRPr lang="en-US" sz="5400" kern="1200" dirty="0">
                <a:effectLst>
                  <a:outerShdw blurRad="38100" dist="38100" dir="2700000" algn="tl">
                    <a:srgbClr val="000000">
                      <a:alpha val="43137"/>
                    </a:srgbClr>
                  </a:outerShdw>
                </a:effectLst>
                <a:latin typeface="ScalaSans-Regular" panose="020B0503060101020103" pitchFamily="34" charset="0"/>
              </a:endParaRPr>
            </a:p>
          </p:txBody>
        </p:sp>
      </p:grpSp>
      <p:grpSp>
        <p:nvGrpSpPr>
          <p:cNvPr id="18" name="Group 17">
            <a:extLst>
              <a:ext uri="{FF2B5EF4-FFF2-40B4-BE49-F238E27FC236}">
                <a16:creationId xmlns:a16="http://schemas.microsoft.com/office/drawing/2014/main" id="{96CB1032-B473-4180-8DE3-A1676E903F6D}"/>
              </a:ext>
            </a:extLst>
          </p:cNvPr>
          <p:cNvGrpSpPr/>
          <p:nvPr/>
        </p:nvGrpSpPr>
        <p:grpSpPr>
          <a:xfrm>
            <a:off x="5375774" y="5073820"/>
            <a:ext cx="3913305" cy="1471740"/>
            <a:chOff x="0" y="0"/>
            <a:chExt cx="4189530" cy="1471740"/>
          </a:xfrm>
        </p:grpSpPr>
        <p:sp>
          <p:nvSpPr>
            <p:cNvPr id="19" name="Arrow: Chevron 18">
              <a:extLst>
                <a:ext uri="{FF2B5EF4-FFF2-40B4-BE49-F238E27FC236}">
                  <a16:creationId xmlns:a16="http://schemas.microsoft.com/office/drawing/2014/main" id="{6EEE3B89-76A9-4B02-B6FC-4F566A20F7C5}"/>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Arrow: Chevron 4">
              <a:extLst>
                <a:ext uri="{FF2B5EF4-FFF2-40B4-BE49-F238E27FC236}">
                  <a16:creationId xmlns:a16="http://schemas.microsoft.com/office/drawing/2014/main" id="{7B2567D5-D4DC-494D-A972-C3746A90A024}"/>
                </a:ext>
              </a:extLst>
            </p:cNvPr>
            <p:cNvSpPr txBox="1"/>
            <p:nvPr/>
          </p:nvSpPr>
          <p:spPr>
            <a:xfrm>
              <a:off x="785221"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spcBef>
                  <a:spcPct val="0"/>
                </a:spcBef>
                <a:buNone/>
              </a:pPr>
              <a:r>
                <a:rPr lang="en-US" sz="5400" kern="1200" dirty="0">
                  <a:effectLst>
                    <a:outerShdw blurRad="38100" dist="38100" dir="2700000" algn="tl">
                      <a:srgbClr val="000000">
                        <a:alpha val="43137"/>
                      </a:srgbClr>
                    </a:outerShdw>
                  </a:effectLst>
                  <a:latin typeface="ScalaSans-Regular" panose="020B0503060101020103" pitchFamily="34" charset="0"/>
                </a:rPr>
                <a:t>266</a:t>
              </a:r>
              <a:r>
                <a:rPr lang="en-US" sz="5400" dirty="0">
                  <a:effectLst>
                    <a:outerShdw blurRad="38100" dist="38100" dir="2700000" algn="tl">
                      <a:srgbClr val="000000">
                        <a:alpha val="43137"/>
                      </a:srgbClr>
                    </a:outerShdw>
                  </a:effectLst>
                  <a:latin typeface="ScalaSans-Regular" panose="020B0503060101020103" pitchFamily="34" charset="0"/>
                </a:rPr>
                <a:t> </a:t>
              </a:r>
            </a:p>
            <a:p>
              <a:pPr marL="0" lvl="0" indent="0" algn="ctr" defTabSz="2400300">
                <a:spcBef>
                  <a:spcPct val="0"/>
                </a:spcBef>
                <a:buNone/>
              </a:pPr>
              <a:r>
                <a:rPr lang="en-US" sz="3200" dirty="0">
                  <a:effectLst>
                    <a:outerShdw blurRad="38100" dist="38100" dir="2700000" algn="tl">
                      <a:srgbClr val="000000">
                        <a:alpha val="43137"/>
                      </a:srgbClr>
                    </a:outerShdw>
                  </a:effectLst>
                  <a:latin typeface="ScalaSans-Regular" panose="020B0503060101020103" pitchFamily="34" charset="0"/>
                </a:rPr>
                <a:t>Unmet Need</a:t>
              </a:r>
              <a:endParaRPr lang="en-US" sz="3200" kern="1200" dirty="0">
                <a:effectLst>
                  <a:outerShdw blurRad="38100" dist="38100" dir="2700000" algn="tl">
                    <a:srgbClr val="000000">
                      <a:alpha val="43137"/>
                    </a:srgbClr>
                  </a:outerShdw>
                </a:effectLst>
                <a:latin typeface="ScalaSans-Regular" panose="020B0503060101020103" pitchFamily="34" charset="0"/>
              </a:endParaRPr>
            </a:p>
          </p:txBody>
        </p:sp>
      </p:grpSp>
      <p:grpSp>
        <p:nvGrpSpPr>
          <p:cNvPr id="21" name="Group 20">
            <a:extLst>
              <a:ext uri="{FF2B5EF4-FFF2-40B4-BE49-F238E27FC236}">
                <a16:creationId xmlns:a16="http://schemas.microsoft.com/office/drawing/2014/main" id="{2577644D-4C29-4FE8-A0F7-B8220A7B0970}"/>
              </a:ext>
            </a:extLst>
          </p:cNvPr>
          <p:cNvGrpSpPr/>
          <p:nvPr/>
        </p:nvGrpSpPr>
        <p:grpSpPr>
          <a:xfrm>
            <a:off x="5299574" y="3185549"/>
            <a:ext cx="3730125" cy="1471740"/>
            <a:chOff x="0" y="0"/>
            <a:chExt cx="4189530" cy="1471740"/>
          </a:xfrm>
        </p:grpSpPr>
        <p:sp>
          <p:nvSpPr>
            <p:cNvPr id="22" name="Arrow: Chevron 21">
              <a:extLst>
                <a:ext uri="{FF2B5EF4-FFF2-40B4-BE49-F238E27FC236}">
                  <a16:creationId xmlns:a16="http://schemas.microsoft.com/office/drawing/2014/main" id="{AB244197-69D2-43B2-8FB6-47C415AF9055}"/>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Arrow: Chevron 4">
              <a:extLst>
                <a:ext uri="{FF2B5EF4-FFF2-40B4-BE49-F238E27FC236}">
                  <a16:creationId xmlns:a16="http://schemas.microsoft.com/office/drawing/2014/main" id="{452EB248-6773-4D7C-B01E-D827BDCF6E5C}"/>
                </a:ext>
              </a:extLst>
            </p:cNvPr>
            <p:cNvSpPr txBox="1"/>
            <p:nvPr/>
          </p:nvSpPr>
          <p:spPr>
            <a:xfrm>
              <a:off x="785221"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spcBef>
                  <a:spcPct val="0"/>
                </a:spcBef>
                <a:buNone/>
              </a:pPr>
              <a:r>
                <a:rPr lang="en-US" sz="5400" dirty="0">
                  <a:effectLst>
                    <a:outerShdw blurRad="38100" dist="38100" dir="2700000" algn="tl">
                      <a:srgbClr val="000000">
                        <a:alpha val="43137"/>
                      </a:srgbClr>
                    </a:outerShdw>
                  </a:effectLst>
                  <a:latin typeface="ScalaSans-Regular" panose="020B0503060101020103" pitchFamily="34" charset="0"/>
                </a:rPr>
                <a:t>54 </a:t>
              </a:r>
            </a:p>
            <a:p>
              <a:pPr marL="0" lvl="0" indent="0" algn="ctr" defTabSz="2400300">
                <a:spcBef>
                  <a:spcPct val="0"/>
                </a:spcBef>
                <a:buNone/>
              </a:pPr>
              <a:r>
                <a:rPr lang="en-US" sz="3200" dirty="0">
                  <a:effectLst>
                    <a:outerShdw blurRad="38100" dist="38100" dir="2700000" algn="tl">
                      <a:srgbClr val="000000">
                        <a:alpha val="43137"/>
                      </a:srgbClr>
                    </a:outerShdw>
                  </a:effectLst>
                  <a:latin typeface="ScalaSans-Regular" panose="020B0503060101020103" pitchFamily="34" charset="0"/>
                </a:rPr>
                <a:t>Unmet Need</a:t>
              </a:r>
              <a:endParaRPr lang="en-US" sz="3200" kern="1200" dirty="0">
                <a:effectLst>
                  <a:outerShdw blurRad="38100" dist="38100" dir="2700000" algn="tl">
                    <a:srgbClr val="000000">
                      <a:alpha val="43137"/>
                    </a:srgbClr>
                  </a:outerShdw>
                </a:effectLst>
                <a:latin typeface="ScalaSans-Regular" panose="020B0503060101020103" pitchFamily="34" charset="0"/>
              </a:endParaRPr>
            </a:p>
          </p:txBody>
        </p:sp>
      </p:grpSp>
    </p:spTree>
    <p:extLst>
      <p:ext uri="{BB962C8B-B14F-4D97-AF65-F5344CB8AC3E}">
        <p14:creationId xmlns:p14="http://schemas.microsoft.com/office/powerpoint/2010/main" val="410715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Satisfying the Obligation:  </a:t>
            </a:r>
            <a:r>
              <a:rPr lang="en-US" b="1" dirty="0">
                <a:solidFill>
                  <a:schemeClr val="bg1"/>
                </a:solidFill>
                <a:effectLst>
                  <a:outerShdw blurRad="38100" dist="38100" dir="2700000" algn="tl">
                    <a:srgbClr val="000000">
                      <a:alpha val="43137"/>
                    </a:srgbClr>
                  </a:outerShdw>
                </a:effectLst>
              </a:rPr>
              <a:t>Third Round RDP</a:t>
            </a:r>
          </a:p>
        </p:txBody>
      </p:sp>
      <p:sp>
        <p:nvSpPr>
          <p:cNvPr id="5" name="Content Placeholder 4">
            <a:extLst>
              <a:ext uri="{FF2B5EF4-FFF2-40B4-BE49-F238E27FC236}">
                <a16:creationId xmlns:a16="http://schemas.microsoft.com/office/drawing/2014/main" id="{8BABE1DB-803E-4AC5-9B79-9A9F96963A75}"/>
              </a:ext>
            </a:extLst>
          </p:cNvPr>
          <p:cNvSpPr>
            <a:spLocks noGrp="1"/>
          </p:cNvSpPr>
          <p:nvPr>
            <p:ph sz="half" idx="2"/>
          </p:nvPr>
        </p:nvSpPr>
        <p:spPr>
          <a:xfrm>
            <a:off x="1782618" y="1690688"/>
            <a:ext cx="9107055" cy="4351338"/>
          </a:xfrm>
        </p:spPr>
        <p:txBody>
          <a:bodyPr>
            <a:normAutofit/>
          </a:bodyPr>
          <a:lstStyle/>
          <a:p>
            <a:r>
              <a:rPr lang="en-US" dirty="0">
                <a:solidFill>
                  <a:schemeClr val="bg1"/>
                </a:solidFill>
              </a:rPr>
              <a:t>2021 Third Round:  71</a:t>
            </a:r>
          </a:p>
          <a:p>
            <a:pPr lvl="1"/>
            <a:r>
              <a:rPr lang="en-US" sz="3200" dirty="0">
                <a:solidFill>
                  <a:schemeClr val="bg1"/>
                </a:solidFill>
              </a:rPr>
              <a:t>Extension of Controls:  8 units</a:t>
            </a:r>
          </a:p>
          <a:p>
            <a:pPr lvl="1"/>
            <a:r>
              <a:rPr lang="en-US" sz="3200" dirty="0">
                <a:solidFill>
                  <a:schemeClr val="bg1"/>
                </a:solidFill>
              </a:rPr>
              <a:t>Inclusionary &amp; Redevelopment Sites:  48-52 units</a:t>
            </a:r>
          </a:p>
          <a:p>
            <a:pPr lvl="2"/>
            <a:r>
              <a:rPr lang="en-US" dirty="0">
                <a:solidFill>
                  <a:schemeClr val="bg1"/>
                </a:solidFill>
              </a:rPr>
              <a:t>17-37 Bowers Lane (AFD-4) </a:t>
            </a:r>
          </a:p>
          <a:p>
            <a:pPr lvl="2"/>
            <a:r>
              <a:rPr lang="en-US" dirty="0">
                <a:solidFill>
                  <a:schemeClr val="bg1"/>
                </a:solidFill>
              </a:rPr>
              <a:t>4 Watchung Avenue</a:t>
            </a:r>
          </a:p>
          <a:p>
            <a:pPr lvl="2"/>
            <a:r>
              <a:rPr lang="en-US" dirty="0">
                <a:solidFill>
                  <a:schemeClr val="bg1"/>
                </a:solidFill>
              </a:rPr>
              <a:t>River Road Redevelopment Area (Lots 9, 10, 11 &amp;12):  37 units</a:t>
            </a:r>
          </a:p>
          <a:p>
            <a:pPr lvl="1"/>
            <a:r>
              <a:rPr lang="en-US" sz="2800" dirty="0">
                <a:solidFill>
                  <a:srgbClr val="FFFF00"/>
                </a:solidFill>
              </a:rPr>
              <a:t>Rental Bonuses:  17 credits</a:t>
            </a:r>
          </a:p>
          <a:p>
            <a:pPr lvl="1"/>
            <a:endParaRPr lang="en-US" dirty="0">
              <a:solidFill>
                <a:schemeClr val="bg1"/>
              </a:solidFill>
            </a:endParaRPr>
          </a:p>
          <a:p>
            <a:pPr lvl="1"/>
            <a:r>
              <a:rPr lang="en-US" sz="2800" dirty="0">
                <a:solidFill>
                  <a:schemeClr val="bg1"/>
                </a:solidFill>
              </a:rPr>
              <a:t>Total:  73-77 credits</a:t>
            </a:r>
          </a:p>
          <a:p>
            <a:endParaRPr lang="en-US" dirty="0"/>
          </a:p>
        </p:txBody>
      </p:sp>
    </p:spTree>
    <p:extLst>
      <p:ext uri="{BB962C8B-B14F-4D97-AF65-F5344CB8AC3E}">
        <p14:creationId xmlns:p14="http://schemas.microsoft.com/office/powerpoint/2010/main" val="17069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02964" y="-24728"/>
            <a:ext cx="10515600" cy="1325563"/>
          </a:xfrm>
        </p:spPr>
        <p:txBody>
          <a:bodyPr/>
          <a:lstStyle/>
          <a:p>
            <a:r>
              <a:rPr lang="en-US" dirty="0">
                <a:solidFill>
                  <a:schemeClr val="bg1"/>
                </a:solidFill>
              </a:rPr>
              <a:t>The Obligation</a:t>
            </a:r>
            <a:r>
              <a:rPr lang="en-US" dirty="0"/>
              <a:t>		</a:t>
            </a:r>
          </a:p>
        </p:txBody>
      </p:sp>
      <p:sp>
        <p:nvSpPr>
          <p:cNvPr id="8" name="Freeform 7"/>
          <p:cNvSpPr/>
          <p:nvPr/>
        </p:nvSpPr>
        <p:spPr>
          <a:xfrm>
            <a:off x="1632877" y="1090500"/>
            <a:ext cx="1920240" cy="1828800"/>
          </a:xfrm>
          <a:custGeom>
            <a:avLst/>
            <a:gdLst>
              <a:gd name="connsiteX0" fmla="*/ 0 w 1239564"/>
              <a:gd name="connsiteY0" fmla="*/ 619782 h 1239564"/>
              <a:gd name="connsiteX1" fmla="*/ 619782 w 1239564"/>
              <a:gd name="connsiteY1" fmla="*/ 0 h 1239564"/>
              <a:gd name="connsiteX2" fmla="*/ 1239564 w 1239564"/>
              <a:gd name="connsiteY2" fmla="*/ 619782 h 1239564"/>
              <a:gd name="connsiteX3" fmla="*/ 619782 w 1239564"/>
              <a:gd name="connsiteY3" fmla="*/ 1239564 h 1239564"/>
              <a:gd name="connsiteX4" fmla="*/ 0 w 1239564"/>
              <a:gd name="connsiteY4" fmla="*/ 619782 h 123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64" h="1239564">
                <a:moveTo>
                  <a:pt x="0" y="619782"/>
                </a:moveTo>
                <a:cubicBezTo>
                  <a:pt x="0" y="277486"/>
                  <a:pt x="277486" y="0"/>
                  <a:pt x="619782" y="0"/>
                </a:cubicBezTo>
                <a:cubicBezTo>
                  <a:pt x="962078" y="0"/>
                  <a:pt x="1239564" y="277486"/>
                  <a:pt x="1239564" y="619782"/>
                </a:cubicBezTo>
                <a:cubicBezTo>
                  <a:pt x="1239564" y="962078"/>
                  <a:pt x="962078" y="1239564"/>
                  <a:pt x="619782" y="1239564"/>
                </a:cubicBezTo>
                <a:cubicBezTo>
                  <a:pt x="277486" y="1239564"/>
                  <a:pt x="0" y="962078"/>
                  <a:pt x="0" y="619782"/>
                </a:cubicBez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930" tIns="206930" rIns="206930" bIns="206930" numCol="1" spcCol="1270" anchor="ctr" anchorCtr="0">
            <a:noAutofit/>
          </a:bodyPr>
          <a:lstStyle/>
          <a:p>
            <a:pPr lvl="0" algn="ctr" defTabSz="8890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Rehab.</a:t>
            </a:r>
          </a:p>
        </p:txBody>
      </p:sp>
      <p:sp>
        <p:nvSpPr>
          <p:cNvPr id="10" name="Freeform 9"/>
          <p:cNvSpPr/>
          <p:nvPr/>
        </p:nvSpPr>
        <p:spPr>
          <a:xfrm>
            <a:off x="343635" y="3061064"/>
            <a:ext cx="1920240" cy="1828800"/>
          </a:xfrm>
          <a:custGeom>
            <a:avLst/>
            <a:gdLst>
              <a:gd name="connsiteX0" fmla="*/ 0 w 1239564"/>
              <a:gd name="connsiteY0" fmla="*/ 619782 h 1239564"/>
              <a:gd name="connsiteX1" fmla="*/ 619782 w 1239564"/>
              <a:gd name="connsiteY1" fmla="*/ 0 h 1239564"/>
              <a:gd name="connsiteX2" fmla="*/ 1239564 w 1239564"/>
              <a:gd name="connsiteY2" fmla="*/ 619782 h 1239564"/>
              <a:gd name="connsiteX3" fmla="*/ 619782 w 1239564"/>
              <a:gd name="connsiteY3" fmla="*/ 1239564 h 1239564"/>
              <a:gd name="connsiteX4" fmla="*/ 0 w 1239564"/>
              <a:gd name="connsiteY4" fmla="*/ 619782 h 1239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564" h="1239564">
                <a:moveTo>
                  <a:pt x="0" y="619782"/>
                </a:moveTo>
                <a:cubicBezTo>
                  <a:pt x="0" y="277486"/>
                  <a:pt x="277486" y="0"/>
                  <a:pt x="619782" y="0"/>
                </a:cubicBezTo>
                <a:cubicBezTo>
                  <a:pt x="962078" y="0"/>
                  <a:pt x="1239564" y="277486"/>
                  <a:pt x="1239564" y="619782"/>
                </a:cubicBezTo>
                <a:cubicBezTo>
                  <a:pt x="1239564" y="962078"/>
                  <a:pt x="962078" y="1239564"/>
                  <a:pt x="619782" y="1239564"/>
                </a:cubicBezTo>
                <a:cubicBezTo>
                  <a:pt x="277486" y="1239564"/>
                  <a:pt x="0" y="962078"/>
                  <a:pt x="0" y="619782"/>
                </a:cubicBez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6930" tIns="206930" rIns="206930" bIns="206930" numCol="1" spcCol="1270" anchor="ctr" anchorCtr="0">
            <a:noAutofit/>
          </a:bodyPr>
          <a:lstStyle/>
          <a:p>
            <a:pPr lvl="0" algn="ctr" defTabSz="8890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Prior Round</a:t>
            </a:r>
          </a:p>
          <a:p>
            <a:pPr lvl="0" algn="ctr" defTabSz="889000">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ScalaSans-Regular" panose="020B0503060101020103" pitchFamily="34" charset="0"/>
              </a:rPr>
              <a:t>(1987-1999)</a:t>
            </a:r>
          </a:p>
        </p:txBody>
      </p:sp>
      <p:sp>
        <p:nvSpPr>
          <p:cNvPr id="12" name="Freeform 11"/>
          <p:cNvSpPr/>
          <p:nvPr/>
        </p:nvSpPr>
        <p:spPr>
          <a:xfrm>
            <a:off x="371343" y="4930014"/>
            <a:ext cx="1920240" cy="1828800"/>
          </a:xfrm>
          <a:custGeom>
            <a:avLst/>
            <a:gdLst>
              <a:gd name="connsiteX0" fmla="*/ 0 w 1729266"/>
              <a:gd name="connsiteY0" fmla="*/ 862346 h 1724692"/>
              <a:gd name="connsiteX1" fmla="*/ 864633 w 1729266"/>
              <a:gd name="connsiteY1" fmla="*/ 0 h 1724692"/>
              <a:gd name="connsiteX2" fmla="*/ 1729266 w 1729266"/>
              <a:gd name="connsiteY2" fmla="*/ 862346 h 1724692"/>
              <a:gd name="connsiteX3" fmla="*/ 864633 w 1729266"/>
              <a:gd name="connsiteY3" fmla="*/ 1724692 h 1724692"/>
              <a:gd name="connsiteX4" fmla="*/ 0 w 1729266"/>
              <a:gd name="connsiteY4" fmla="*/ 862346 h 172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9266" h="1724692">
                <a:moveTo>
                  <a:pt x="0" y="862346"/>
                </a:moveTo>
                <a:cubicBezTo>
                  <a:pt x="0" y="386085"/>
                  <a:pt x="387109" y="0"/>
                  <a:pt x="864633" y="0"/>
                </a:cubicBezTo>
                <a:cubicBezTo>
                  <a:pt x="1342157" y="0"/>
                  <a:pt x="1729266" y="386085"/>
                  <a:pt x="1729266" y="862346"/>
                </a:cubicBezTo>
                <a:cubicBezTo>
                  <a:pt x="1729266" y="1338607"/>
                  <a:pt x="1342157" y="1724692"/>
                  <a:pt x="864633" y="1724692"/>
                </a:cubicBezTo>
                <a:cubicBezTo>
                  <a:pt x="387109" y="1724692"/>
                  <a:pt x="0" y="1338607"/>
                  <a:pt x="0" y="862346"/>
                </a:cubicBezTo>
                <a:close/>
              </a:path>
            </a:pathLst>
          </a:custGeom>
          <a:solidFill>
            <a:srgbClr val="8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6105" tIns="275435" rIns="276105" bIns="275435" numCol="1" spcCol="1270" anchor="ctr" anchorCtr="0">
            <a:noAutofit/>
          </a:bodyPr>
          <a:lstStyle/>
          <a:p>
            <a:pPr lvl="0" algn="ctr" defTabSz="800100">
              <a:lnSpc>
                <a:spcPct val="90000"/>
              </a:lnSpc>
              <a:spcBef>
                <a:spcPct val="0"/>
              </a:spcBef>
              <a:spcAft>
                <a:spcPct val="35000"/>
              </a:spcAft>
            </a:pPr>
            <a:r>
              <a:rPr lang="en-US" sz="2800" kern="1200" dirty="0">
                <a:solidFill>
                  <a:schemeClr val="bg1"/>
                </a:solidFill>
                <a:effectLst>
                  <a:outerShdw blurRad="38100" dist="38100" dir="2700000" algn="tl">
                    <a:srgbClr val="000000">
                      <a:alpha val="43137"/>
                    </a:srgbClr>
                  </a:outerShdw>
                </a:effectLst>
                <a:latin typeface="ScalaSans-Bold" panose="020B0803060101020104" pitchFamily="34" charset="0"/>
              </a:rPr>
              <a:t>Third Round</a:t>
            </a:r>
          </a:p>
          <a:p>
            <a:pPr lvl="0" algn="ctr" defTabSz="800100">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ScalaSans-Regular" panose="020B0503060101020103" pitchFamily="34" charset="0"/>
              </a:rPr>
              <a:t>(1999-2025)</a:t>
            </a:r>
          </a:p>
        </p:txBody>
      </p:sp>
      <p:graphicFrame>
        <p:nvGraphicFramePr>
          <p:cNvPr id="2" name="Diagram 1"/>
          <p:cNvGraphicFramePr/>
          <p:nvPr/>
        </p:nvGraphicFramePr>
        <p:xfrm>
          <a:off x="3716311" y="1237224"/>
          <a:ext cx="4193626" cy="1471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Diagram 23"/>
          <p:cNvGraphicFramePr/>
          <p:nvPr/>
        </p:nvGraphicFramePr>
        <p:xfrm>
          <a:off x="2342882" y="3170114"/>
          <a:ext cx="3499708" cy="1471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Diagram 24"/>
          <p:cNvGraphicFramePr/>
          <p:nvPr/>
        </p:nvGraphicFramePr>
        <p:xfrm>
          <a:off x="2396101" y="5031629"/>
          <a:ext cx="3446489" cy="14717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 8">
            <a:extLst>
              <a:ext uri="{FF2B5EF4-FFF2-40B4-BE49-F238E27FC236}">
                <a16:creationId xmlns:a16="http://schemas.microsoft.com/office/drawing/2014/main" id="{F179716C-613D-4AB9-9369-3891AADC8FF0}"/>
              </a:ext>
            </a:extLst>
          </p:cNvPr>
          <p:cNvGrpSpPr/>
          <p:nvPr/>
        </p:nvGrpSpPr>
        <p:grpSpPr>
          <a:xfrm>
            <a:off x="8683720" y="5047458"/>
            <a:ext cx="3446489" cy="1471740"/>
            <a:chOff x="0" y="0"/>
            <a:chExt cx="4189530" cy="1471740"/>
          </a:xfrm>
        </p:grpSpPr>
        <p:sp>
          <p:nvSpPr>
            <p:cNvPr id="11" name="Arrow: Chevron 10">
              <a:extLst>
                <a:ext uri="{FF2B5EF4-FFF2-40B4-BE49-F238E27FC236}">
                  <a16:creationId xmlns:a16="http://schemas.microsoft.com/office/drawing/2014/main" id="{764B3383-8BB4-41C5-AACC-F1D15BF9F86B}"/>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Arrow: Chevron 4">
              <a:extLst>
                <a:ext uri="{FF2B5EF4-FFF2-40B4-BE49-F238E27FC236}">
                  <a16:creationId xmlns:a16="http://schemas.microsoft.com/office/drawing/2014/main" id="{C4779269-76E5-49F3-93D1-A433A2E4C9C1}"/>
                </a:ext>
              </a:extLst>
            </p:cNvPr>
            <p:cNvSpPr txBox="1"/>
            <p:nvPr/>
          </p:nvSpPr>
          <p:spPr>
            <a:xfrm rot="21600000">
              <a:off x="735870"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kern="1200" dirty="0">
                  <a:effectLst>
                    <a:outerShdw blurRad="38100" dist="38100" dir="2700000" algn="tl">
                      <a:srgbClr val="000000">
                        <a:alpha val="43137"/>
                      </a:srgbClr>
                    </a:outerShdw>
                  </a:effectLst>
                  <a:latin typeface="ScalaSans-Regular" panose="020B0503060101020103" pitchFamily="34" charset="0"/>
                </a:rPr>
                <a:t>337</a:t>
              </a:r>
            </a:p>
          </p:txBody>
        </p:sp>
      </p:grpSp>
      <p:grpSp>
        <p:nvGrpSpPr>
          <p:cNvPr id="14" name="Group 13">
            <a:extLst>
              <a:ext uri="{FF2B5EF4-FFF2-40B4-BE49-F238E27FC236}">
                <a16:creationId xmlns:a16="http://schemas.microsoft.com/office/drawing/2014/main" id="{7F823598-8923-4009-A7E4-E6679572490C}"/>
              </a:ext>
            </a:extLst>
          </p:cNvPr>
          <p:cNvGrpSpPr/>
          <p:nvPr/>
        </p:nvGrpSpPr>
        <p:grpSpPr>
          <a:xfrm>
            <a:off x="8500325" y="3153201"/>
            <a:ext cx="3622563" cy="1471740"/>
            <a:chOff x="0" y="0"/>
            <a:chExt cx="4189530" cy="1471740"/>
          </a:xfrm>
        </p:grpSpPr>
        <p:sp>
          <p:nvSpPr>
            <p:cNvPr id="15" name="Arrow: Chevron 14">
              <a:extLst>
                <a:ext uri="{FF2B5EF4-FFF2-40B4-BE49-F238E27FC236}">
                  <a16:creationId xmlns:a16="http://schemas.microsoft.com/office/drawing/2014/main" id="{98951727-BBA8-47A1-B799-0FC61EE0B032}"/>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7CE5A8A0-372A-4E38-AA5C-DF32B31E3EF2}"/>
                </a:ext>
              </a:extLst>
            </p:cNvPr>
            <p:cNvSpPr txBox="1"/>
            <p:nvPr/>
          </p:nvSpPr>
          <p:spPr>
            <a:xfrm rot="21600000">
              <a:off x="735870"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lnSpc>
                  <a:spcPct val="90000"/>
                </a:lnSpc>
                <a:spcBef>
                  <a:spcPct val="0"/>
                </a:spcBef>
                <a:spcAft>
                  <a:spcPct val="35000"/>
                </a:spcAft>
                <a:buNone/>
              </a:pPr>
              <a:r>
                <a:rPr lang="en-US" sz="5400" dirty="0">
                  <a:effectLst>
                    <a:outerShdw blurRad="38100" dist="38100" dir="2700000" algn="tl">
                      <a:srgbClr val="000000">
                        <a:alpha val="43137"/>
                      </a:srgbClr>
                    </a:outerShdw>
                  </a:effectLst>
                  <a:latin typeface="ScalaSans-Regular" panose="020B0503060101020103" pitchFamily="34" charset="0"/>
                </a:rPr>
                <a:t>77</a:t>
              </a:r>
              <a:endParaRPr lang="en-US" sz="5400" kern="1200" dirty="0">
                <a:effectLst>
                  <a:outerShdw blurRad="38100" dist="38100" dir="2700000" algn="tl">
                    <a:srgbClr val="000000">
                      <a:alpha val="43137"/>
                    </a:srgbClr>
                  </a:outerShdw>
                </a:effectLst>
                <a:latin typeface="ScalaSans-Regular" panose="020B0503060101020103" pitchFamily="34" charset="0"/>
              </a:endParaRPr>
            </a:p>
          </p:txBody>
        </p:sp>
      </p:grpSp>
      <p:grpSp>
        <p:nvGrpSpPr>
          <p:cNvPr id="18" name="Group 17">
            <a:extLst>
              <a:ext uri="{FF2B5EF4-FFF2-40B4-BE49-F238E27FC236}">
                <a16:creationId xmlns:a16="http://schemas.microsoft.com/office/drawing/2014/main" id="{96CB1032-B473-4180-8DE3-A1676E903F6D}"/>
              </a:ext>
            </a:extLst>
          </p:cNvPr>
          <p:cNvGrpSpPr/>
          <p:nvPr/>
        </p:nvGrpSpPr>
        <p:grpSpPr>
          <a:xfrm>
            <a:off x="5375774" y="5073820"/>
            <a:ext cx="3913305" cy="1471740"/>
            <a:chOff x="0" y="0"/>
            <a:chExt cx="4189530" cy="1471740"/>
          </a:xfrm>
        </p:grpSpPr>
        <p:sp>
          <p:nvSpPr>
            <p:cNvPr id="19" name="Arrow: Chevron 18">
              <a:extLst>
                <a:ext uri="{FF2B5EF4-FFF2-40B4-BE49-F238E27FC236}">
                  <a16:creationId xmlns:a16="http://schemas.microsoft.com/office/drawing/2014/main" id="{6EEE3B89-76A9-4B02-B6FC-4F566A20F7C5}"/>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Arrow: Chevron 4">
              <a:extLst>
                <a:ext uri="{FF2B5EF4-FFF2-40B4-BE49-F238E27FC236}">
                  <a16:creationId xmlns:a16="http://schemas.microsoft.com/office/drawing/2014/main" id="{7B2567D5-D4DC-494D-A972-C3746A90A024}"/>
                </a:ext>
              </a:extLst>
            </p:cNvPr>
            <p:cNvSpPr txBox="1"/>
            <p:nvPr/>
          </p:nvSpPr>
          <p:spPr>
            <a:xfrm>
              <a:off x="785221"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spcBef>
                  <a:spcPct val="0"/>
                </a:spcBef>
                <a:buNone/>
              </a:pPr>
              <a:r>
                <a:rPr lang="en-US" sz="5400" kern="1200" dirty="0">
                  <a:effectLst>
                    <a:outerShdw blurRad="38100" dist="38100" dir="2700000" algn="tl">
                      <a:srgbClr val="000000">
                        <a:alpha val="43137"/>
                      </a:srgbClr>
                    </a:outerShdw>
                  </a:effectLst>
                  <a:latin typeface="ScalaSans-Regular" panose="020B0503060101020103" pitchFamily="34" charset="0"/>
                </a:rPr>
                <a:t>266</a:t>
              </a:r>
              <a:r>
                <a:rPr lang="en-US" sz="5400" dirty="0">
                  <a:effectLst>
                    <a:outerShdw blurRad="38100" dist="38100" dir="2700000" algn="tl">
                      <a:srgbClr val="000000">
                        <a:alpha val="43137"/>
                      </a:srgbClr>
                    </a:outerShdw>
                  </a:effectLst>
                  <a:latin typeface="ScalaSans-Regular" panose="020B0503060101020103" pitchFamily="34" charset="0"/>
                </a:rPr>
                <a:t> </a:t>
              </a:r>
            </a:p>
            <a:p>
              <a:pPr marL="0" lvl="0" indent="0" algn="ctr" defTabSz="2400300">
                <a:spcBef>
                  <a:spcPct val="0"/>
                </a:spcBef>
                <a:buNone/>
              </a:pPr>
              <a:r>
                <a:rPr lang="en-US" sz="3200" dirty="0">
                  <a:effectLst>
                    <a:outerShdw blurRad="38100" dist="38100" dir="2700000" algn="tl">
                      <a:srgbClr val="000000">
                        <a:alpha val="43137"/>
                      </a:srgbClr>
                    </a:outerShdw>
                  </a:effectLst>
                  <a:latin typeface="ScalaSans-Regular" panose="020B0503060101020103" pitchFamily="34" charset="0"/>
                </a:rPr>
                <a:t>Unmet Need</a:t>
              </a:r>
              <a:endParaRPr lang="en-US" sz="3200" kern="1200" dirty="0">
                <a:effectLst>
                  <a:outerShdw blurRad="38100" dist="38100" dir="2700000" algn="tl">
                    <a:srgbClr val="000000">
                      <a:alpha val="43137"/>
                    </a:srgbClr>
                  </a:outerShdw>
                </a:effectLst>
                <a:latin typeface="ScalaSans-Regular" panose="020B0503060101020103" pitchFamily="34" charset="0"/>
              </a:endParaRPr>
            </a:p>
          </p:txBody>
        </p:sp>
      </p:grpSp>
      <p:grpSp>
        <p:nvGrpSpPr>
          <p:cNvPr id="21" name="Group 20">
            <a:extLst>
              <a:ext uri="{FF2B5EF4-FFF2-40B4-BE49-F238E27FC236}">
                <a16:creationId xmlns:a16="http://schemas.microsoft.com/office/drawing/2014/main" id="{2577644D-4C29-4FE8-A0F7-B8220A7B0970}"/>
              </a:ext>
            </a:extLst>
          </p:cNvPr>
          <p:cNvGrpSpPr/>
          <p:nvPr/>
        </p:nvGrpSpPr>
        <p:grpSpPr>
          <a:xfrm>
            <a:off x="5299574" y="3185549"/>
            <a:ext cx="3730125" cy="1471740"/>
            <a:chOff x="0" y="0"/>
            <a:chExt cx="4189530" cy="1471740"/>
          </a:xfrm>
        </p:grpSpPr>
        <p:sp>
          <p:nvSpPr>
            <p:cNvPr id="22" name="Arrow: Chevron 21">
              <a:extLst>
                <a:ext uri="{FF2B5EF4-FFF2-40B4-BE49-F238E27FC236}">
                  <a16:creationId xmlns:a16="http://schemas.microsoft.com/office/drawing/2014/main" id="{AB244197-69D2-43B2-8FB6-47C415AF9055}"/>
                </a:ext>
              </a:extLst>
            </p:cNvPr>
            <p:cNvSpPr/>
            <p:nvPr/>
          </p:nvSpPr>
          <p:spPr>
            <a:xfrm rot="10800000">
              <a:off x="0" y="0"/>
              <a:ext cx="4189530" cy="1471740"/>
            </a:xfrm>
            <a:prstGeom prst="chevron">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Arrow: Chevron 4">
              <a:extLst>
                <a:ext uri="{FF2B5EF4-FFF2-40B4-BE49-F238E27FC236}">
                  <a16:creationId xmlns:a16="http://schemas.microsoft.com/office/drawing/2014/main" id="{452EB248-6773-4D7C-B01E-D827BDCF6E5C}"/>
                </a:ext>
              </a:extLst>
            </p:cNvPr>
            <p:cNvSpPr txBox="1"/>
            <p:nvPr/>
          </p:nvSpPr>
          <p:spPr>
            <a:xfrm>
              <a:off x="785221" y="0"/>
              <a:ext cx="2717790" cy="1471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72009" rIns="216027" bIns="72009" numCol="1" spcCol="1270" anchor="ctr" anchorCtr="0">
              <a:noAutofit/>
            </a:bodyPr>
            <a:lstStyle/>
            <a:p>
              <a:pPr marL="0" lvl="0" indent="0" algn="ctr" defTabSz="2400300">
                <a:spcBef>
                  <a:spcPct val="0"/>
                </a:spcBef>
                <a:buNone/>
              </a:pPr>
              <a:r>
                <a:rPr lang="en-US" sz="5400" dirty="0">
                  <a:effectLst>
                    <a:outerShdw blurRad="38100" dist="38100" dir="2700000" algn="tl">
                      <a:srgbClr val="000000">
                        <a:alpha val="43137"/>
                      </a:srgbClr>
                    </a:outerShdw>
                  </a:effectLst>
                  <a:latin typeface="ScalaSans-Regular" panose="020B0503060101020103" pitchFamily="34" charset="0"/>
                </a:rPr>
                <a:t>54 </a:t>
              </a:r>
            </a:p>
            <a:p>
              <a:pPr marL="0" lvl="0" indent="0" algn="ctr" defTabSz="2400300">
                <a:spcBef>
                  <a:spcPct val="0"/>
                </a:spcBef>
                <a:buNone/>
              </a:pPr>
              <a:r>
                <a:rPr lang="en-US" sz="3200" dirty="0">
                  <a:effectLst>
                    <a:outerShdw blurRad="38100" dist="38100" dir="2700000" algn="tl">
                      <a:srgbClr val="000000">
                        <a:alpha val="43137"/>
                      </a:srgbClr>
                    </a:outerShdw>
                  </a:effectLst>
                  <a:latin typeface="ScalaSans-Regular" panose="020B0503060101020103" pitchFamily="34" charset="0"/>
                </a:rPr>
                <a:t>Unmet Need</a:t>
              </a:r>
              <a:endParaRPr lang="en-US" sz="3200" kern="1200" dirty="0">
                <a:effectLst>
                  <a:outerShdw blurRad="38100" dist="38100" dir="2700000" algn="tl">
                    <a:srgbClr val="000000">
                      <a:alpha val="43137"/>
                    </a:srgbClr>
                  </a:outerShdw>
                </a:effectLst>
                <a:latin typeface="ScalaSans-Regular" panose="020B0503060101020103" pitchFamily="34" charset="0"/>
              </a:endParaRPr>
            </a:p>
          </p:txBody>
        </p:sp>
      </p:grpSp>
    </p:spTree>
    <p:extLst>
      <p:ext uri="{BB962C8B-B14F-4D97-AF65-F5344CB8AC3E}">
        <p14:creationId xmlns:p14="http://schemas.microsoft.com/office/powerpoint/2010/main" val="28071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Satisfying the Obligation:  </a:t>
            </a:r>
            <a:r>
              <a:rPr lang="en-US" b="1" dirty="0">
                <a:solidFill>
                  <a:schemeClr val="bg1"/>
                </a:solidFill>
                <a:effectLst>
                  <a:outerShdw blurRad="38100" dist="38100" dir="2700000" algn="tl">
                    <a:srgbClr val="000000">
                      <a:alpha val="43137"/>
                    </a:srgbClr>
                  </a:outerShdw>
                </a:effectLst>
              </a:rPr>
              <a:t>Unmet Need</a:t>
            </a:r>
          </a:p>
        </p:txBody>
      </p:sp>
      <p:sp>
        <p:nvSpPr>
          <p:cNvPr id="4" name="Content Placeholder 3">
            <a:extLst>
              <a:ext uri="{FF2B5EF4-FFF2-40B4-BE49-F238E27FC236}">
                <a16:creationId xmlns:a16="http://schemas.microsoft.com/office/drawing/2014/main" id="{7D993C79-ABB6-773E-1448-176F777284FC}"/>
              </a:ext>
            </a:extLst>
          </p:cNvPr>
          <p:cNvSpPr>
            <a:spLocks noGrp="1"/>
          </p:cNvSpPr>
          <p:nvPr>
            <p:ph sz="half" idx="2"/>
          </p:nvPr>
        </p:nvSpPr>
        <p:spPr>
          <a:xfrm>
            <a:off x="1644073" y="1690688"/>
            <a:ext cx="7878617" cy="4351338"/>
          </a:xfrm>
        </p:spPr>
        <p:txBody>
          <a:bodyPr>
            <a:normAutofit/>
          </a:bodyPr>
          <a:lstStyle/>
          <a:p>
            <a:r>
              <a:rPr lang="en-US" dirty="0">
                <a:solidFill>
                  <a:schemeClr val="bg1"/>
                </a:solidFill>
              </a:rPr>
              <a:t>Prior Round + Third Round:  320 units</a:t>
            </a:r>
          </a:p>
          <a:p>
            <a:pPr lvl="1"/>
            <a:r>
              <a:rPr lang="en-US" sz="2800" dirty="0">
                <a:solidFill>
                  <a:schemeClr val="bg1"/>
                </a:solidFill>
              </a:rPr>
              <a:t>AH set-aside requirement</a:t>
            </a:r>
          </a:p>
          <a:p>
            <a:pPr lvl="2"/>
            <a:r>
              <a:rPr lang="en-US" sz="2800" dirty="0">
                <a:solidFill>
                  <a:schemeClr val="bg1"/>
                </a:solidFill>
              </a:rPr>
              <a:t>M-1, M-3, B-2, B-4</a:t>
            </a:r>
          </a:p>
          <a:p>
            <a:pPr lvl="1"/>
            <a:r>
              <a:rPr lang="en-US" sz="2800" dirty="0">
                <a:solidFill>
                  <a:schemeClr val="bg1"/>
                </a:solidFill>
              </a:rPr>
              <a:t>Overlay Zoning</a:t>
            </a:r>
          </a:p>
          <a:p>
            <a:pPr lvl="2"/>
            <a:r>
              <a:rPr lang="en-US" sz="2800" dirty="0">
                <a:solidFill>
                  <a:schemeClr val="bg1"/>
                </a:solidFill>
              </a:rPr>
              <a:t>Gateway Overlay Districts 1 &amp; 2</a:t>
            </a:r>
          </a:p>
          <a:p>
            <a:pPr lvl="1"/>
            <a:r>
              <a:rPr lang="en-US" sz="2800" dirty="0">
                <a:solidFill>
                  <a:schemeClr val="bg1"/>
                </a:solidFill>
              </a:rPr>
              <a:t>Mandatory Set Aside Ordinance</a:t>
            </a:r>
          </a:p>
          <a:p>
            <a:pPr lvl="1"/>
            <a:r>
              <a:rPr lang="en-US" sz="2800" dirty="0">
                <a:solidFill>
                  <a:schemeClr val="bg1"/>
                </a:solidFill>
              </a:rPr>
              <a:t>Redevelopment</a:t>
            </a:r>
          </a:p>
          <a:p>
            <a:pPr lvl="2"/>
            <a:r>
              <a:rPr lang="en-US" sz="2800" dirty="0">
                <a:solidFill>
                  <a:srgbClr val="FFFF00"/>
                </a:solidFill>
              </a:rPr>
              <a:t>100% AH Bowers Lane: 15 AH units</a:t>
            </a:r>
          </a:p>
          <a:p>
            <a:pPr lvl="2"/>
            <a:r>
              <a:rPr lang="en-US" sz="2800" dirty="0">
                <a:solidFill>
                  <a:schemeClr val="bg1"/>
                </a:solidFill>
              </a:rPr>
              <a:t>Gateway Overlay District: 75 AH units</a:t>
            </a:r>
          </a:p>
          <a:p>
            <a:pPr lvl="1"/>
            <a:endParaRPr lang="en-US" sz="2000" dirty="0">
              <a:solidFill>
                <a:schemeClr val="bg1"/>
              </a:solidFill>
            </a:endParaRPr>
          </a:p>
          <a:p>
            <a:endParaRPr lang="en-US" dirty="0"/>
          </a:p>
        </p:txBody>
      </p:sp>
    </p:spTree>
    <p:extLst>
      <p:ext uri="{BB962C8B-B14F-4D97-AF65-F5344CB8AC3E}">
        <p14:creationId xmlns:p14="http://schemas.microsoft.com/office/powerpoint/2010/main" val="34830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bg1"/>
                </a:solidFill>
                <a:effectLst>
                  <a:outerShdw blurRad="38100" dist="38100" dir="2700000" algn="tl">
                    <a:srgbClr val="000000">
                      <a:alpha val="43137"/>
                    </a:srgbClr>
                  </a:outerShdw>
                </a:effectLst>
              </a:rPr>
              <a:t>Who Qualifies for Affordable Housing?</a:t>
            </a:r>
          </a:p>
        </p:txBody>
      </p:sp>
      <p:grpSp>
        <p:nvGrpSpPr>
          <p:cNvPr id="6" name="Group 5"/>
          <p:cNvGrpSpPr/>
          <p:nvPr/>
        </p:nvGrpSpPr>
        <p:grpSpPr>
          <a:xfrm>
            <a:off x="1060174" y="1037389"/>
            <a:ext cx="9925878" cy="900333"/>
            <a:chOff x="0" y="377294"/>
            <a:chExt cx="9925878" cy="900333"/>
          </a:xfrm>
        </p:grpSpPr>
        <p:sp>
          <p:nvSpPr>
            <p:cNvPr id="7" name="Rounded Rectangle 6"/>
            <p:cNvSpPr/>
            <p:nvPr/>
          </p:nvSpPr>
          <p:spPr>
            <a:xfrm>
              <a:off x="0" y="377294"/>
              <a:ext cx="9925878" cy="9003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43951" y="421245"/>
              <a:ext cx="9837976" cy="812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91440" numCol="1" spcCol="1270" anchor="ctr" anchorCtr="0">
              <a:noAutofit/>
            </a:bodyPr>
            <a:lstStyle/>
            <a:p>
              <a:pPr lvl="0" algn="ctr" defTabSz="1333500">
                <a:lnSpc>
                  <a:spcPct val="90000"/>
                </a:lnSpc>
                <a:spcBef>
                  <a:spcPct val="0"/>
                </a:spcBef>
                <a:spcAft>
                  <a:spcPts val="0"/>
                </a:spcAft>
              </a:pPr>
              <a:r>
                <a:rPr lang="en-US" sz="3000" kern="1200" dirty="0">
                  <a:effectLst>
                    <a:outerShdw blurRad="38100" dist="38100" dir="2700000" algn="tl">
                      <a:srgbClr val="000000">
                        <a:alpha val="43137"/>
                      </a:srgbClr>
                    </a:outerShdw>
                  </a:effectLst>
                </a:rPr>
                <a:t>Based on 2022 Regional 2 Median Income in </a:t>
              </a:r>
            </a:p>
            <a:p>
              <a:pPr lvl="0" algn="ctr" defTabSz="1333500">
                <a:lnSpc>
                  <a:spcPct val="90000"/>
                </a:lnSpc>
                <a:spcBef>
                  <a:spcPct val="0"/>
                </a:spcBef>
                <a:spcAft>
                  <a:spcPts val="0"/>
                </a:spcAft>
              </a:pPr>
              <a:r>
                <a:rPr lang="en-US" sz="3000" dirty="0">
                  <a:effectLst>
                    <a:outerShdw blurRad="38100" dist="38100" dir="2700000" algn="tl">
                      <a:srgbClr val="000000">
                        <a:alpha val="43137"/>
                      </a:srgbClr>
                    </a:outerShdw>
                  </a:effectLst>
                </a:rPr>
                <a:t>Morris, Essex, Union &amp; Warren</a:t>
              </a:r>
              <a:r>
                <a:rPr lang="en-US" sz="3000" kern="1200" dirty="0">
                  <a:effectLst>
                    <a:outerShdw blurRad="38100" dist="38100" dir="2700000" algn="tl">
                      <a:srgbClr val="000000">
                        <a:alpha val="43137"/>
                      </a:srgbClr>
                    </a:outerShdw>
                  </a:effectLst>
                </a:rPr>
                <a:t> Counties</a:t>
              </a:r>
              <a:endParaRPr lang="en-US" sz="3000" kern="1200" dirty="0">
                <a:solidFill>
                  <a:schemeClr val="bg1"/>
                </a:solidFill>
                <a:effectLst>
                  <a:outerShdw blurRad="38100" dist="38100" dir="2700000" algn="tl">
                    <a:srgbClr val="000000">
                      <a:alpha val="43137"/>
                    </a:srgbClr>
                  </a:outerShdw>
                </a:effectLst>
              </a:endParaRPr>
            </a:p>
          </p:txBody>
        </p:sp>
      </p:grpSp>
      <p:graphicFrame>
        <p:nvGraphicFramePr>
          <p:cNvPr id="9" name="Table 8"/>
          <p:cNvGraphicFramePr>
            <a:graphicFrameLocks noGrp="1"/>
          </p:cNvGraphicFramePr>
          <p:nvPr/>
        </p:nvGraphicFramePr>
        <p:xfrm>
          <a:off x="838200" y="2474418"/>
          <a:ext cx="9925875" cy="3789906"/>
        </p:xfrm>
        <a:graphic>
          <a:graphicData uri="http://schemas.openxmlformats.org/drawingml/2006/table">
            <a:tbl>
              <a:tblPr firstRow="1" bandRow="1">
                <a:tableStyleId>{5C22544A-7EE6-4342-B048-85BDC9FD1C3A}</a:tableStyleId>
              </a:tblPr>
              <a:tblGrid>
                <a:gridCol w="2124523">
                  <a:extLst>
                    <a:ext uri="{9D8B030D-6E8A-4147-A177-3AD203B41FA5}">
                      <a16:colId xmlns:a16="http://schemas.microsoft.com/office/drawing/2014/main" val="1678231377"/>
                    </a:ext>
                  </a:extLst>
                </a:gridCol>
                <a:gridCol w="1950338">
                  <a:extLst>
                    <a:ext uri="{9D8B030D-6E8A-4147-A177-3AD203B41FA5}">
                      <a16:colId xmlns:a16="http://schemas.microsoft.com/office/drawing/2014/main" val="3906037548"/>
                    </a:ext>
                  </a:extLst>
                </a:gridCol>
                <a:gridCol w="1950338">
                  <a:extLst>
                    <a:ext uri="{9D8B030D-6E8A-4147-A177-3AD203B41FA5}">
                      <a16:colId xmlns:a16="http://schemas.microsoft.com/office/drawing/2014/main" val="2758213420"/>
                    </a:ext>
                  </a:extLst>
                </a:gridCol>
                <a:gridCol w="1950338">
                  <a:extLst>
                    <a:ext uri="{9D8B030D-6E8A-4147-A177-3AD203B41FA5}">
                      <a16:colId xmlns:a16="http://schemas.microsoft.com/office/drawing/2014/main" val="4040320813"/>
                    </a:ext>
                  </a:extLst>
                </a:gridCol>
                <a:gridCol w="1950338">
                  <a:extLst>
                    <a:ext uri="{9D8B030D-6E8A-4147-A177-3AD203B41FA5}">
                      <a16:colId xmlns:a16="http://schemas.microsoft.com/office/drawing/2014/main" val="127991985"/>
                    </a:ext>
                  </a:extLst>
                </a:gridCol>
              </a:tblGrid>
              <a:tr h="631651">
                <a:tc gridSpan="5">
                  <a:txBody>
                    <a:bodyPr/>
                    <a:lstStyle/>
                    <a:p>
                      <a:pPr algn="ctr"/>
                      <a:r>
                        <a:rPr lang="en-US" sz="2400" dirty="0"/>
                        <a:t>Maximum</a:t>
                      </a:r>
                      <a:r>
                        <a:rPr lang="en-US" sz="2400" baseline="0" dirty="0"/>
                        <a:t> Household Income</a:t>
                      </a:r>
                      <a:endParaRPr lang="en-US" sz="2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60153676"/>
                  </a:ext>
                </a:extLst>
              </a:tr>
              <a:tr h="631651">
                <a:tc>
                  <a:txBody>
                    <a:bodyPr/>
                    <a:lstStyle/>
                    <a:p>
                      <a:endParaRPr lang="en-US" sz="2400" dirty="0"/>
                    </a:p>
                  </a:txBody>
                  <a:tcPr anchor="ctr"/>
                </a:tc>
                <a:tc>
                  <a:txBody>
                    <a:bodyPr/>
                    <a:lstStyle/>
                    <a:p>
                      <a:pPr algn="ctr"/>
                      <a:r>
                        <a:rPr lang="en-US" sz="2400" b="1" dirty="0"/>
                        <a:t>1 Person</a:t>
                      </a:r>
                    </a:p>
                  </a:txBody>
                  <a:tcPr anchor="ctr"/>
                </a:tc>
                <a:tc>
                  <a:txBody>
                    <a:bodyPr/>
                    <a:lstStyle/>
                    <a:p>
                      <a:pPr algn="ctr"/>
                      <a:r>
                        <a:rPr lang="en-US" sz="2400" b="1" dirty="0"/>
                        <a:t>2 Person</a:t>
                      </a:r>
                    </a:p>
                  </a:txBody>
                  <a:tcPr anchor="ctr"/>
                </a:tc>
                <a:tc>
                  <a:txBody>
                    <a:bodyPr/>
                    <a:lstStyle/>
                    <a:p>
                      <a:pPr algn="ctr"/>
                      <a:r>
                        <a:rPr lang="en-US" sz="2400" b="1" dirty="0"/>
                        <a:t>3 Person</a:t>
                      </a:r>
                    </a:p>
                  </a:txBody>
                  <a:tcPr anchor="ctr"/>
                </a:tc>
                <a:tc>
                  <a:txBody>
                    <a:bodyPr/>
                    <a:lstStyle/>
                    <a:p>
                      <a:pPr algn="ctr"/>
                      <a:r>
                        <a:rPr lang="en-US" sz="2400" b="1" dirty="0"/>
                        <a:t>4 Person</a:t>
                      </a:r>
                    </a:p>
                  </a:txBody>
                  <a:tcPr anchor="ctr"/>
                </a:tc>
                <a:extLst>
                  <a:ext uri="{0D108BD9-81ED-4DB2-BD59-A6C34878D82A}">
                    <a16:rowId xmlns:a16="http://schemas.microsoft.com/office/drawing/2014/main" val="3424842774"/>
                  </a:ext>
                </a:extLst>
              </a:tr>
              <a:tr h="631651">
                <a:tc>
                  <a:txBody>
                    <a:bodyPr/>
                    <a:lstStyle/>
                    <a:p>
                      <a:r>
                        <a:rPr lang="en-US" sz="2400" b="1" dirty="0"/>
                        <a:t>Median </a:t>
                      </a:r>
                      <a:endParaRPr lang="en-US" sz="1200" b="1" dirty="0"/>
                    </a:p>
                  </a:txBody>
                  <a:tcPr anchor="ctr"/>
                </a:tc>
                <a:tc>
                  <a:txBody>
                    <a:bodyPr/>
                    <a:lstStyle/>
                    <a:p>
                      <a:pPr algn="ctr"/>
                      <a:r>
                        <a:rPr lang="en-US" sz="2400" b="0" i="0" u="none" strike="noStrike" kern="1200" baseline="0" dirty="0">
                          <a:solidFill>
                            <a:schemeClr val="dk1"/>
                          </a:solidFill>
                          <a:latin typeface="+mn-lt"/>
                          <a:ea typeface="+mn-ea"/>
                          <a:cs typeface="+mn-cs"/>
                        </a:rPr>
                        <a:t>$80,634</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$92,154</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$103,673</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$115,192</a:t>
                      </a:r>
                      <a:endParaRPr lang="en-US" sz="2400" dirty="0"/>
                    </a:p>
                  </a:txBody>
                  <a:tcPr anchor="ctr"/>
                </a:tc>
                <a:extLst>
                  <a:ext uri="{0D108BD9-81ED-4DB2-BD59-A6C34878D82A}">
                    <a16:rowId xmlns:a16="http://schemas.microsoft.com/office/drawing/2014/main" val="4159398201"/>
                  </a:ext>
                </a:extLst>
              </a:tr>
              <a:tr h="631651">
                <a:tc>
                  <a:txBody>
                    <a:bodyPr/>
                    <a:lstStyle/>
                    <a:p>
                      <a:r>
                        <a:rPr lang="en-US" sz="2400" b="1" dirty="0"/>
                        <a:t>Moderate</a:t>
                      </a:r>
                    </a:p>
                  </a:txBody>
                  <a:tcPr anchor="ctr"/>
                </a:tc>
                <a:tc>
                  <a:txBody>
                    <a:bodyPr/>
                    <a:lstStyle/>
                    <a:p>
                      <a:pPr algn="ctr"/>
                      <a:r>
                        <a:rPr lang="en-US" sz="2400" b="0" i="0" u="none" strike="noStrike" kern="1200" baseline="0" dirty="0">
                          <a:solidFill>
                            <a:schemeClr val="dk1"/>
                          </a:solidFill>
                          <a:latin typeface="+mn-lt"/>
                          <a:ea typeface="+mn-ea"/>
                          <a:cs typeface="+mn-cs"/>
                        </a:rPr>
                        <a:t>$64,507</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$73,723</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$82,938</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$92,154</a:t>
                      </a:r>
                      <a:endParaRPr lang="en-US" sz="2400" dirty="0"/>
                    </a:p>
                  </a:txBody>
                  <a:tcPr anchor="ctr"/>
                </a:tc>
                <a:extLst>
                  <a:ext uri="{0D108BD9-81ED-4DB2-BD59-A6C34878D82A}">
                    <a16:rowId xmlns:a16="http://schemas.microsoft.com/office/drawing/2014/main" val="4097139635"/>
                  </a:ext>
                </a:extLst>
              </a:tr>
              <a:tr h="631651">
                <a:tc>
                  <a:txBody>
                    <a:bodyPr/>
                    <a:lstStyle/>
                    <a:p>
                      <a:r>
                        <a:rPr lang="en-US" sz="2400" b="1" dirty="0"/>
                        <a:t>Low</a:t>
                      </a:r>
                    </a:p>
                  </a:txBody>
                  <a:tcPr anchor="ctr"/>
                </a:tc>
                <a:tc>
                  <a:txBody>
                    <a:bodyPr/>
                    <a:lstStyle/>
                    <a:p>
                      <a:pPr algn="ctr"/>
                      <a:r>
                        <a:rPr lang="en-US" sz="2400" b="0" i="0" u="none" strike="noStrike" kern="1200" baseline="0" dirty="0">
                          <a:solidFill>
                            <a:schemeClr val="dk1"/>
                          </a:solidFill>
                          <a:latin typeface="+mn-lt"/>
                          <a:ea typeface="+mn-ea"/>
                          <a:cs typeface="+mn-cs"/>
                        </a:rPr>
                        <a:t>$40,317</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$46,077</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$51,836</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$57,596</a:t>
                      </a:r>
                      <a:endParaRPr lang="en-US" sz="2400" dirty="0"/>
                    </a:p>
                  </a:txBody>
                  <a:tcPr anchor="ctr"/>
                </a:tc>
                <a:extLst>
                  <a:ext uri="{0D108BD9-81ED-4DB2-BD59-A6C34878D82A}">
                    <a16:rowId xmlns:a16="http://schemas.microsoft.com/office/drawing/2014/main" val="828138182"/>
                  </a:ext>
                </a:extLst>
              </a:tr>
              <a:tr h="631651">
                <a:tc>
                  <a:txBody>
                    <a:bodyPr/>
                    <a:lstStyle/>
                    <a:p>
                      <a:r>
                        <a:rPr lang="en-US" sz="2400" b="1" dirty="0"/>
                        <a:t>Very Low</a:t>
                      </a:r>
                    </a:p>
                  </a:txBody>
                  <a:tcPr anchor="ctr"/>
                </a:tc>
                <a:tc>
                  <a:txBody>
                    <a:bodyPr/>
                    <a:lstStyle/>
                    <a:p>
                      <a:pPr algn="ctr"/>
                      <a:r>
                        <a:rPr lang="en-US" sz="2400" b="0" i="0" u="none" strike="noStrike" kern="1200" baseline="0" dirty="0">
                          <a:solidFill>
                            <a:schemeClr val="dk1"/>
                          </a:solidFill>
                          <a:latin typeface="+mn-lt"/>
                          <a:ea typeface="+mn-ea"/>
                          <a:cs typeface="+mn-cs"/>
                        </a:rPr>
                        <a:t>$24,190</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$27,646</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$31,102</a:t>
                      </a:r>
                      <a:endParaRPr lang="en-US" sz="2400" dirty="0"/>
                    </a:p>
                  </a:txBody>
                  <a:tcPr anchor="ctr"/>
                </a:tc>
                <a:tc>
                  <a:txBody>
                    <a:bodyPr/>
                    <a:lstStyle/>
                    <a:p>
                      <a:pPr algn="ctr"/>
                      <a:r>
                        <a:rPr lang="en-US" sz="2400" b="0" i="0" u="none" strike="noStrike" kern="1200" baseline="0" dirty="0">
                          <a:solidFill>
                            <a:schemeClr val="dk1"/>
                          </a:solidFill>
                          <a:latin typeface="+mn-lt"/>
                          <a:ea typeface="+mn-ea"/>
                          <a:cs typeface="+mn-cs"/>
                        </a:rPr>
                        <a:t>$34,558</a:t>
                      </a:r>
                      <a:endParaRPr lang="en-US" sz="2400" dirty="0"/>
                    </a:p>
                  </a:txBody>
                  <a:tcPr anchor="ctr"/>
                </a:tc>
                <a:extLst>
                  <a:ext uri="{0D108BD9-81ED-4DB2-BD59-A6C34878D82A}">
                    <a16:rowId xmlns:a16="http://schemas.microsoft.com/office/drawing/2014/main" val="482303900"/>
                  </a:ext>
                </a:extLst>
              </a:tr>
            </a:tbl>
          </a:graphicData>
        </a:graphic>
      </p:graphicFrame>
    </p:spTree>
    <p:extLst>
      <p:ext uri="{BB962C8B-B14F-4D97-AF65-F5344CB8AC3E}">
        <p14:creationId xmlns:p14="http://schemas.microsoft.com/office/powerpoint/2010/main" val="25362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bg1"/>
                </a:solidFill>
                <a:effectLst>
                  <a:outerShdw blurRad="38100" dist="38100" dir="2700000" algn="tl">
                    <a:srgbClr val="000000">
                      <a:alpha val="43137"/>
                    </a:srgbClr>
                  </a:outerShdw>
                </a:effectLst>
              </a:rPr>
              <a:t>What is Affordable Housing?</a:t>
            </a:r>
          </a:p>
        </p:txBody>
      </p:sp>
      <p:graphicFrame>
        <p:nvGraphicFramePr>
          <p:cNvPr id="5" name="Diagram 4"/>
          <p:cNvGraphicFramePr/>
          <p:nvPr/>
        </p:nvGraphicFramePr>
        <p:xfrm>
          <a:off x="838200" y="1125688"/>
          <a:ext cx="992587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594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large house with trees in front of it&#10;&#10;Description automatically generated with low confidence">
            <a:extLst>
              <a:ext uri="{FF2B5EF4-FFF2-40B4-BE49-F238E27FC236}">
                <a16:creationId xmlns:a16="http://schemas.microsoft.com/office/drawing/2014/main" id="{800933C1-0003-49A2-B83E-0DDB33ECCB4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6197" r="9582"/>
          <a:stretch/>
        </p:blipFill>
        <p:spPr>
          <a:xfrm>
            <a:off x="20" y="1"/>
            <a:ext cx="12191980" cy="6857999"/>
          </a:xfrm>
          <a:prstGeom prst="rect">
            <a:avLst/>
          </a:prstGeom>
        </p:spPr>
      </p:pic>
      <p:sp>
        <p:nvSpPr>
          <p:cNvPr id="2" name="Title 1"/>
          <p:cNvSpPr>
            <a:spLocks noGrp="1"/>
          </p:cNvSpPr>
          <p:nvPr>
            <p:ph type="title"/>
          </p:nvPr>
        </p:nvSpPr>
        <p:spPr>
          <a:xfrm>
            <a:off x="838200" y="963877"/>
            <a:ext cx="3494362" cy="4930246"/>
          </a:xfrm>
        </p:spPr>
        <p:txBody>
          <a:bodyPr vert="horz" lIns="91440" tIns="45720" rIns="91440" bIns="45720" rtlCol="0">
            <a:normAutofit/>
          </a:bodyPr>
          <a:lstStyle/>
          <a:p>
            <a:pPr algn="r"/>
            <a:r>
              <a:rPr lang="en-US">
                <a:solidFill>
                  <a:schemeClr val="bg1"/>
                </a:solidFill>
                <a:effectLst>
                  <a:outerShdw blurRad="38100" dist="38100" dir="2700000" algn="tl">
                    <a:srgbClr val="000000">
                      <a:alpha val="43137"/>
                    </a:srgbClr>
                  </a:outerShdw>
                </a:effectLst>
              </a:rPr>
              <a:t>Municipally Sponsored:</a:t>
            </a:r>
            <a:br>
              <a:rPr lang="en-US">
                <a:solidFill>
                  <a:schemeClr val="bg1"/>
                </a:solidFill>
                <a:effectLst>
                  <a:outerShdw blurRad="38100" dist="38100" dir="2700000" algn="tl">
                    <a:srgbClr val="000000">
                      <a:alpha val="43137"/>
                    </a:srgbClr>
                  </a:outerShdw>
                </a:effectLst>
              </a:rPr>
            </a:br>
            <a:r>
              <a:rPr lang="en-US">
                <a:solidFill>
                  <a:schemeClr val="bg1"/>
                </a:solidFill>
                <a:effectLst>
                  <a:outerShdw blurRad="38100" dist="38100" dir="2700000" algn="tl">
                    <a:srgbClr val="000000">
                      <a:alpha val="43137"/>
                    </a:srgbClr>
                  </a:outerShdw>
                </a:effectLst>
              </a:rPr>
              <a:t>100% Affordable Housing</a:t>
            </a:r>
            <a:endParaRPr lang="en-US" kern="1200">
              <a:solidFill>
                <a:schemeClr val="bg1"/>
              </a:solidFill>
              <a:effectLst>
                <a:outerShdw blurRad="38100" dist="38100" dir="2700000" algn="tl">
                  <a:srgbClr val="000000">
                    <a:alpha val="43137"/>
                  </a:srgbClr>
                </a:outerShdw>
              </a:effectLst>
              <a:latin typeface="+mj-lt"/>
              <a:ea typeface="+mj-ea"/>
              <a:cs typeface="+mj-cs"/>
            </a:endParaRPr>
          </a:p>
        </p:txBody>
      </p:sp>
      <p:sp>
        <p:nvSpPr>
          <p:cNvPr id="60"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10817" y="3467928"/>
            <a:ext cx="6096000" cy="461665"/>
          </a:xfrm>
          <a:prstGeom prst="rect">
            <a:avLst/>
          </a:prstGeom>
        </p:spPr>
        <p:txBody>
          <a:bodyPr>
            <a:spAutoFit/>
          </a:bodyPr>
          <a:lstStyle/>
          <a:p>
            <a:endParaRPr lang="en-US" sz="2400" dirty="0">
              <a:solidFill>
                <a:schemeClr val="bg1"/>
              </a:solidFill>
            </a:endParaRPr>
          </a:p>
        </p:txBody>
      </p:sp>
      <p:graphicFrame>
        <p:nvGraphicFramePr>
          <p:cNvPr id="51" name="TextBox 3">
            <a:extLst>
              <a:ext uri="{FF2B5EF4-FFF2-40B4-BE49-F238E27FC236}">
                <a16:creationId xmlns:a16="http://schemas.microsoft.com/office/drawing/2014/main" id="{261CA0C9-1F98-F584-10FD-E89B05C34BE4}"/>
              </a:ext>
            </a:extLst>
          </p:cNvPr>
          <p:cNvGraphicFramePr/>
          <p:nvPr>
            <p:extLst>
              <p:ext uri="{D42A27DB-BD31-4B8C-83A1-F6EECF244321}">
                <p14:modId xmlns:p14="http://schemas.microsoft.com/office/powerpoint/2010/main" val="94151771"/>
              </p:ext>
            </p:extLst>
          </p:nvPr>
        </p:nvGraphicFramePr>
        <p:xfrm>
          <a:off x="4814809" y="495300"/>
          <a:ext cx="6748541" cy="569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069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9F7167D143A240BD967DE189FAFD44" ma:contentTypeVersion="12" ma:contentTypeDescription="Create a new document." ma:contentTypeScope="" ma:versionID="b0ba575824cc15cb38140426d6af6a0a">
  <xsd:schema xmlns:xsd="http://www.w3.org/2001/XMLSchema" xmlns:xs="http://www.w3.org/2001/XMLSchema" xmlns:p="http://schemas.microsoft.com/office/2006/metadata/properties" xmlns:ns2="18394a12-c874-4ae4-85d8-b382f4189568" xmlns:ns3="6f7849f5-540e-4b63-a7a5-b4ecfa8af16a" targetNamespace="http://schemas.microsoft.com/office/2006/metadata/properties" ma:root="true" ma:fieldsID="de20eab4c1293e432ab006a459142af6" ns2:_="" ns3:_="">
    <xsd:import namespace="18394a12-c874-4ae4-85d8-b382f4189568"/>
    <xsd:import namespace="6f7849f5-540e-4b63-a7a5-b4ecfa8af1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94a12-c874-4ae4-85d8-b382f4189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7849f5-540e-4b63-a7a5-b4ecfa8af1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39ED61-64AE-42B4-BB9B-E73593D4B394}">
  <ds:schemaRefs>
    <ds:schemaRef ds:uri="http://schemas.microsoft.com/sharepoint/v3/contenttype/forms"/>
  </ds:schemaRefs>
</ds:datastoreItem>
</file>

<file path=customXml/itemProps2.xml><?xml version="1.0" encoding="utf-8"?>
<ds:datastoreItem xmlns:ds="http://schemas.openxmlformats.org/officeDocument/2006/customXml" ds:itemID="{C294B08E-1FC0-43ED-98E5-AEC3827CD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94a12-c874-4ae4-85d8-b382f4189568"/>
    <ds:schemaRef ds:uri="6f7849f5-540e-4b63-a7a5-b4ecfa8af1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2BE15C-3F70-48FB-98CD-FC716843A232}">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18394a12-c874-4ae4-85d8-b382f4189568"/>
    <ds:schemaRef ds:uri="http://www.w3.org/XML/1998/namespace"/>
    <ds:schemaRef ds:uri="6f7849f5-540e-4b63-a7a5-b4ecfa8af16a"/>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10719</TotalTime>
  <Words>1068</Words>
  <Application>Microsoft Office PowerPoint</Application>
  <PresentationFormat>Widescreen</PresentationFormat>
  <Paragraphs>194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ScalaSans-Bold</vt:lpstr>
      <vt:lpstr>ScalaSans-Regular</vt:lpstr>
      <vt:lpstr>Wingdings</vt:lpstr>
      <vt:lpstr>Office Theme</vt:lpstr>
      <vt:lpstr>  Bowers Lane Affordable Housing Project</vt:lpstr>
      <vt:lpstr>Meeting Overview</vt:lpstr>
      <vt:lpstr>The Obligation  </vt:lpstr>
      <vt:lpstr>Satisfying the Obligation:  Third Round RDP</vt:lpstr>
      <vt:lpstr>The Obligation  </vt:lpstr>
      <vt:lpstr>Satisfying the Obligation:  Unmet Need</vt:lpstr>
      <vt:lpstr>Who Qualifies for Affordable Housing?</vt:lpstr>
      <vt:lpstr>What is Affordable Housing?</vt:lpstr>
      <vt:lpstr>Municipally Sponsored: 100% Affordable Housing</vt:lpstr>
      <vt:lpstr>Bowers Lane (Restated Post Office Plaza) Redevelopment Plan </vt:lpstr>
      <vt:lpstr>PowerPoint Presentation</vt:lpstr>
      <vt:lpstr>PowerPoint Presentation</vt:lpstr>
      <vt:lpstr>PowerPoint Presentation</vt:lpstr>
      <vt:lpstr>PowerPoint Presentation</vt:lpstr>
      <vt:lpstr>PowerPoint Presentation</vt:lpstr>
      <vt:lpstr>Bowers Lane  Affordable Housing  Project </vt:lpstr>
      <vt:lpstr>Next Steps  *  Finalize Site Plans and Architectural Plans *  HPC &amp; PB Application Submission: Feb. 2023 *  PB Meetings:  Spring 2023 *  Funding Process:  Winter 2023 *  Construction Start:  2024- 2025 *  Certificate of Occupancy:  Mid-Late 2025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Borough of Rumson  Affordable Housing Plan</dc:title>
  <dc:creator>Kendra Lelie</dc:creator>
  <cp:lastModifiedBy>Kendra Lelie</cp:lastModifiedBy>
  <cp:revision>66</cp:revision>
  <cp:lastPrinted>2022-04-18T21:08:41Z</cp:lastPrinted>
  <dcterms:created xsi:type="dcterms:W3CDTF">2020-01-10T19:03:46Z</dcterms:created>
  <dcterms:modified xsi:type="dcterms:W3CDTF">2022-12-06T20:47:13Z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0x010100579F7167D143A240BD967DE189FAFD44</vt:lpwstr>
  </property>
</Properties>
</file>